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51"/>
  </p:notesMasterIdLst>
  <p:sldIdLst>
    <p:sldId id="266" r:id="rId4"/>
    <p:sldId id="305" r:id="rId5"/>
    <p:sldId id="322" r:id="rId6"/>
    <p:sldId id="320"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3" r:id="rId22"/>
    <p:sldId id="328" r:id="rId23"/>
    <p:sldId id="267" r:id="rId24"/>
    <p:sldId id="268" r:id="rId25"/>
    <p:sldId id="269" r:id="rId26"/>
    <p:sldId id="270" r:id="rId27"/>
    <p:sldId id="271" r:id="rId28"/>
    <p:sldId id="272" r:id="rId29"/>
    <p:sldId id="329" r:id="rId30"/>
    <p:sldId id="291" r:id="rId31"/>
    <p:sldId id="324" r:id="rId32"/>
    <p:sldId id="288" r:id="rId33"/>
    <p:sldId id="289" r:id="rId34"/>
    <p:sldId id="292" r:id="rId35"/>
    <p:sldId id="293" r:id="rId36"/>
    <p:sldId id="294" r:id="rId37"/>
    <p:sldId id="295" r:id="rId38"/>
    <p:sldId id="296" r:id="rId39"/>
    <p:sldId id="325" r:id="rId40"/>
    <p:sldId id="297" r:id="rId41"/>
    <p:sldId id="298" r:id="rId42"/>
    <p:sldId id="299" r:id="rId43"/>
    <p:sldId id="300" r:id="rId44"/>
    <p:sldId id="301" r:id="rId45"/>
    <p:sldId id="302" r:id="rId46"/>
    <p:sldId id="303" r:id="rId47"/>
    <p:sldId id="304" r:id="rId48"/>
    <p:sldId id="327" r:id="rId49"/>
    <p:sldId id="261"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p:scale>
          <a:sx n="70" d="100"/>
          <a:sy n="70" d="100"/>
        </p:scale>
        <p:origin x="-13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1B126-0EEE-420B-9A99-4D2802E2232C}" type="datetimeFigureOut">
              <a:rPr lang="en-US" smtClean="0"/>
              <a:pPr/>
              <a:t>11/15/2015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91D8C2-32C8-409E-A065-BB6253E4DBE2}" type="slidenum">
              <a:rPr lang="en-US" smtClean="0"/>
              <a:pPr/>
              <a:t>‹#›</a:t>
            </a:fld>
            <a:endParaRPr lang="en-US"/>
          </a:p>
        </p:txBody>
      </p:sp>
    </p:spTree>
    <p:extLst>
      <p:ext uri="{BB962C8B-B14F-4D97-AF65-F5344CB8AC3E}">
        <p14:creationId xmlns:p14="http://schemas.microsoft.com/office/powerpoint/2010/main" val="265728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solidFill>
                  <a:prstClr val="black"/>
                </a:solidFill>
              </a:rPr>
              <a:pPr/>
              <a:t>20</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45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71C856-D7FD-433F-935C-3C906EC24B68}"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to="" calcmode="lin" valueType="num">
                                      <p:cBhvr>
                                        <p:cTn id="11" dur="1" fill="hold"/>
                                        <p:tgtEl>
                                          <p:spTgt spid="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4"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to="" calcmode="lin" valueType="num">
                      <p:cBhvr>
                        <p:cTn dur="1" fill="hold"/>
                        <p:tgtEl>
                          <p:spTgt spid="3"/>
                        </p:tgtEl>
                        <p:attrNameLst>
                          <p:attrName/>
                        </p:attrNameLst>
                      </p:cBhvr>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ju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par>
                          <p:cTn id="15" fill="hold">
                            <p:stCondLst>
                              <p:cond delay="1000"/>
                            </p:stCondLst>
                            <p:childTnLst>
                              <p:par>
                                <p:cTn id="16" presetID="25" presetClass="entr" presetSubtype="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21"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3">
                                            <p:txEl>
                                              <p:pRg st="0" end="0"/>
                                            </p:txEl>
                                          </p:spTgt>
                                        </p:tgtEl>
                                      </p:cBhvr>
                                    </p:animEffect>
                                  </p:childTnLst>
                                </p:cTn>
                              </p:par>
                            </p:childTnLst>
                          </p:cTn>
                        </p:par>
                        <p:par>
                          <p:cTn id="26" fill="hold">
                            <p:stCondLst>
                              <p:cond delay="2000"/>
                            </p:stCondLst>
                            <p:childTnLst>
                              <p:par>
                                <p:cTn id="27" presetID="25" presetClass="entr" presetSubtype="0" fill="hold" grpId="0" nodeType="after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p:cTn id="2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3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xEl>
                                              <p:pRg st="1" end="1"/>
                                            </p:txEl>
                                          </p:spTgt>
                                        </p:tgtEl>
                                      </p:cBhvr>
                                    </p:animEffect>
                                  </p:childTnLst>
                                </p:cTn>
                              </p:par>
                              <p:par>
                                <p:cTn id="37" presetID="25"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42"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3">
                                            <p:txEl>
                                              <p:pRg st="2" end="2"/>
                                            </p:txEl>
                                          </p:spTgt>
                                        </p:tgtEl>
                                      </p:cBhvr>
                                    </p:animEffect>
                                  </p:childTnLst>
                                </p:cTn>
                              </p:par>
                              <p:par>
                                <p:cTn id="47" presetID="25" presetClass="entr" presetSubtype="0" fill="hold" grpId="0"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p:cTn id="49"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52"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3">
                                            <p:txEl>
                                              <p:pRg st="3" end="3"/>
                                            </p:txEl>
                                          </p:spTgt>
                                        </p:tgtEl>
                                      </p:cBhvr>
                                    </p:animEffect>
                                  </p:childTnLst>
                                </p:cTn>
                              </p:par>
                              <p:par>
                                <p:cTn id="57" presetID="25" presetClass="entr" presetSubtype="0" fill="hold" grpId="0"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p:cTn id="59"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62"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2">
            <p:tnLst>
              <p:par>
                <p:cTn presetID="25"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p:cTn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dur="1000" fill="hold"/>
                        <p:tgtEl>
                          <p:spTgt spid="3"/>
                        </p:tgtEl>
                        <p:attrNameLst>
                          <p:attrName>ppt_h</p:attrName>
                        </p:attrNameLst>
                      </p:cBhvr>
                      <p:tavLst>
                        <p:tav tm="0">
                          <p:val>
                            <p:strVal val="#ppt_h"/>
                          </p:val>
                        </p:tav>
                        <p:tav tm="100000">
                          <p:val>
                            <p:strVal val="#ppt_h"/>
                          </p:val>
                        </p:tav>
                      </p:tavLst>
                    </p:anim>
                    <p:anim calcmode="lin" valueType="num">
                      <p:cBhvr>
                        <p:cTn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dur="1000" decel="50000">
                          <p:stCondLst>
                            <p:cond delay="0"/>
                          </p:stCondLst>
                        </p:cTn>
                        <p:tgtEl>
                          <p:spTgt spid="3"/>
                        </p:tgtEl>
                      </p:cBhvr>
                    </p:animEffect>
                  </p:childTnLst>
                </p:cTn>
              </p:par>
            </p:tnLst>
          </p:tmpl>
          <p:tmpl lvl="3">
            <p:tnLst>
              <p:par>
                <p:cTn presetID="25"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p:cTn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dur="1000" fill="hold"/>
                        <p:tgtEl>
                          <p:spTgt spid="3"/>
                        </p:tgtEl>
                        <p:attrNameLst>
                          <p:attrName>ppt_h</p:attrName>
                        </p:attrNameLst>
                      </p:cBhvr>
                      <p:tavLst>
                        <p:tav tm="0">
                          <p:val>
                            <p:strVal val="#ppt_h"/>
                          </p:val>
                        </p:tav>
                        <p:tav tm="100000">
                          <p:val>
                            <p:strVal val="#ppt_h"/>
                          </p:val>
                        </p:tav>
                      </p:tavLst>
                    </p:anim>
                    <p:anim calcmode="lin" valueType="num">
                      <p:cBhvr>
                        <p:cTn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dur="1000" decel="50000">
                          <p:stCondLst>
                            <p:cond delay="0"/>
                          </p:stCondLst>
                        </p:cTn>
                        <p:tgtEl>
                          <p:spTgt spid="3"/>
                        </p:tgtEl>
                      </p:cBhvr>
                    </p:animEffect>
                  </p:childTnLst>
                </p:cTn>
              </p:par>
            </p:tnLst>
          </p:tmpl>
          <p:tmpl lvl="4">
            <p:tnLst>
              <p:par>
                <p:cTn presetID="25"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p:cTn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dur="1000" fill="hold"/>
                        <p:tgtEl>
                          <p:spTgt spid="3"/>
                        </p:tgtEl>
                        <p:attrNameLst>
                          <p:attrName>ppt_h</p:attrName>
                        </p:attrNameLst>
                      </p:cBhvr>
                      <p:tavLst>
                        <p:tav tm="0">
                          <p:val>
                            <p:strVal val="#ppt_h"/>
                          </p:val>
                        </p:tav>
                        <p:tav tm="100000">
                          <p:val>
                            <p:strVal val="#ppt_h"/>
                          </p:val>
                        </p:tav>
                      </p:tavLst>
                    </p:anim>
                    <p:anim calcmode="lin" valueType="num">
                      <p:cBhvr>
                        <p:cTn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dur="1000" decel="50000">
                          <p:stCondLst>
                            <p:cond delay="0"/>
                          </p:stCondLst>
                        </p:cTn>
                        <p:tgtEl>
                          <p:spTgt spid="3"/>
                        </p:tgtEl>
                      </p:cBhvr>
                    </p:animEffect>
                  </p:childTnLst>
                </p:cTn>
              </p:par>
            </p:tnLst>
          </p:tmpl>
          <p:tmpl lvl="5">
            <p:tnLst>
              <p:par>
                <p:cTn presetID="25"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p:cTn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dur="1000" fill="hold"/>
                        <p:tgtEl>
                          <p:spTgt spid="3"/>
                        </p:tgtEl>
                        <p:attrNameLst>
                          <p:attrName>ppt_h</p:attrName>
                        </p:attrNameLst>
                      </p:cBhvr>
                      <p:tavLst>
                        <p:tav tm="0">
                          <p:val>
                            <p:strVal val="#ppt_h"/>
                          </p:val>
                        </p:tav>
                        <p:tav tm="100000">
                          <p:val>
                            <p:strVal val="#ppt_h"/>
                          </p:val>
                        </p:tav>
                      </p:tavLst>
                    </p:anim>
                    <p:anim calcmode="lin" valueType="num">
                      <p:cBhvr>
                        <p:cTn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dur="1000" decel="50000">
                          <p:stCondLst>
                            <p:cond delay="0"/>
                          </p:stCondLst>
                        </p:cTn>
                        <p:tgtEl>
                          <p:spTgt spid="3"/>
                        </p:tgtEl>
                      </p:cBhvr>
                    </p:animEffect>
                  </p:childTnLst>
                </p:cTn>
              </p:par>
            </p:tnLst>
          </p:tmpl>
          <p:tmpl lvl="1">
            <p:tnLst>
              <p:par>
                <p:cTn presetID="25"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p:cTn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dur="1000" fill="hold"/>
                        <p:tgtEl>
                          <p:spTgt spid="3"/>
                        </p:tgtEl>
                        <p:attrNameLst>
                          <p:attrName>ppt_h</p:attrName>
                        </p:attrNameLst>
                      </p:cBhvr>
                      <p:tavLst>
                        <p:tav tm="0">
                          <p:val>
                            <p:strVal val="#ppt_h"/>
                          </p:val>
                        </p:tav>
                        <p:tav tm="100000">
                          <p:val>
                            <p:strVal val="#ppt_h"/>
                          </p:val>
                        </p:tav>
                      </p:tavLst>
                    </p:anim>
                    <p:anim calcmode="lin" valueType="num">
                      <p:cBhvr>
                        <p:cTn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dur="1000" decel="50000">
                          <p:stCondLst>
                            <p:cond delay="0"/>
                          </p:stCondLst>
                        </p:cTn>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random/>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s-E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s-E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7D066B6F-42C5-4DF6-99DE-3B7CE368730B}" type="slidenum">
              <a:rPr lang="es-ES"/>
              <a:pPr/>
              <a:t>‹#›</a:t>
            </a:fld>
            <a:endParaRPr lang="es-ES"/>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a:prstGeom prst="rect">
            <a:avLst/>
          </a:prstGeom>
        </p:spPr>
        <p:txBody>
          <a:bodyPr/>
          <a:lstStyle>
            <a:lvl1pPr>
              <a:defRPr/>
            </a:lvl1pPr>
          </a:lstStyle>
          <a:p>
            <a:endParaRPr lang="es-ES"/>
          </a:p>
        </p:txBody>
      </p:sp>
      <p:sp>
        <p:nvSpPr>
          <p:cNvPr id="8" name="Footer Placeholder 7"/>
          <p:cNvSpPr>
            <a:spLocks noGrp="1"/>
          </p:cNvSpPr>
          <p:nvPr>
            <p:ph type="ftr" sz="quarter" idx="11"/>
          </p:nvPr>
        </p:nvSpPr>
        <p:spPr>
          <a:xfrm>
            <a:off x="3124200" y="6245225"/>
            <a:ext cx="2895600" cy="476250"/>
          </a:xfrm>
          <a:prstGeom prst="rect">
            <a:avLst/>
          </a:prstGeom>
        </p:spPr>
        <p:txBody>
          <a:bodyPr/>
          <a:lstStyle>
            <a:lvl1pPr>
              <a:defRPr/>
            </a:lvl1pPr>
          </a:lstStyle>
          <a:p>
            <a:endParaRPr lang="es-ES"/>
          </a:p>
        </p:txBody>
      </p:sp>
      <p:sp>
        <p:nvSpPr>
          <p:cNvPr id="9" name="Slide Number Placeholder 8"/>
          <p:cNvSpPr>
            <a:spLocks noGrp="1"/>
          </p:cNvSpPr>
          <p:nvPr>
            <p:ph type="sldNum" sz="quarter" idx="12"/>
          </p:nvPr>
        </p:nvSpPr>
        <p:spPr>
          <a:xfrm>
            <a:off x="6553200" y="6245225"/>
            <a:ext cx="2133600" cy="476250"/>
          </a:xfrm>
          <a:prstGeom prst="rect">
            <a:avLst/>
          </a:prstGeom>
        </p:spPr>
        <p:txBody>
          <a:bodyPr/>
          <a:lstStyle>
            <a:lvl1pPr>
              <a:defRPr/>
            </a:lvl1pPr>
          </a:lstStyle>
          <a:p>
            <a:fld id="{1DF0F60A-D8E1-4B39-9CD2-4B88E3BF855A}" type="slidenum">
              <a:rPr lang="es-ES"/>
              <a:pPr/>
              <a:t>‹#›</a:t>
            </a:fld>
            <a:endParaRPr lang="es-ES"/>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12"/>
          <p:cNvGrpSpPr/>
          <p:nvPr userDrawn="1"/>
        </p:nvGrpSpPr>
        <p:grpSpPr>
          <a:xfrm>
            <a:off x="1" y="6357958"/>
            <a:ext cx="9144031" cy="500042"/>
            <a:chOff x="1" y="6357958"/>
            <a:chExt cx="9144031" cy="500042"/>
          </a:xfrm>
        </p:grpSpPr>
        <p:grpSp>
          <p:nvGrpSpPr>
            <p:cNvPr id="4" name="Group 8"/>
            <p:cNvGrpSpPr/>
            <p:nvPr userDrawn="1"/>
          </p:nvGrpSpPr>
          <p:grpSpPr>
            <a:xfrm>
              <a:off x="1" y="6357958"/>
              <a:ext cx="4786314" cy="500042"/>
              <a:chOff x="0" y="6357958"/>
              <a:chExt cx="4857751" cy="500042"/>
            </a:xfrm>
          </p:grpSpPr>
          <p:pic>
            <p:nvPicPr>
              <p:cNvPr id="20484" name="Picture 4" descr="https://encrypted-tbn3.google.com/images?q=tbn:ANd9GcTogO8B4laTtTB4NvvYffYk_qpCNgNX9q3EG4UPpfHDa5v7xfxu"/>
              <p:cNvPicPr>
                <a:picLocks noChangeAspect="1" noChangeArrowheads="1"/>
              </p:cNvPicPr>
              <p:nvPr userDrawn="1"/>
            </p:nvPicPr>
            <p:blipFill>
              <a:blip r:embed="rId2"/>
              <a:srcRect/>
              <a:stretch>
                <a:fillRect/>
              </a:stretch>
            </p:blipFill>
            <p:spPr bwMode="auto">
              <a:xfrm>
                <a:off x="0" y="6357958"/>
                <a:ext cx="2466975" cy="500042"/>
              </a:xfrm>
              <a:prstGeom prst="rect">
                <a:avLst/>
              </a:prstGeom>
              <a:noFill/>
            </p:spPr>
          </p:pic>
          <p:pic>
            <p:nvPicPr>
              <p:cNvPr id="8" name="Picture 4" descr="https://encrypted-tbn3.google.com/images?q=tbn:ANd9GcTogO8B4laTtTB4NvvYffYk_qpCNgNX9q3EG4UPpfHDa5v7xfxu"/>
              <p:cNvPicPr>
                <a:picLocks noChangeAspect="1" noChangeArrowheads="1"/>
              </p:cNvPicPr>
              <p:nvPr userDrawn="1"/>
            </p:nvPicPr>
            <p:blipFill>
              <a:blip r:embed="rId2"/>
              <a:srcRect/>
              <a:stretch>
                <a:fillRect/>
              </a:stretch>
            </p:blipFill>
            <p:spPr bwMode="auto">
              <a:xfrm flipH="1">
                <a:off x="2428859" y="6357958"/>
                <a:ext cx="2428892" cy="500042"/>
              </a:xfrm>
              <a:prstGeom prst="rect">
                <a:avLst/>
              </a:prstGeom>
              <a:noFill/>
            </p:spPr>
          </p:pic>
        </p:grpSp>
        <p:grpSp>
          <p:nvGrpSpPr>
            <p:cNvPr id="5" name="Group 9"/>
            <p:cNvGrpSpPr/>
            <p:nvPr userDrawn="1"/>
          </p:nvGrpSpPr>
          <p:grpSpPr>
            <a:xfrm>
              <a:off x="4714876" y="6357958"/>
              <a:ext cx="4429156" cy="500042"/>
              <a:chOff x="0" y="6357958"/>
              <a:chExt cx="4857751" cy="500042"/>
            </a:xfrm>
          </p:grpSpPr>
          <p:pic>
            <p:nvPicPr>
              <p:cNvPr id="11" name="Picture 4" descr="https://encrypted-tbn3.google.com/images?q=tbn:ANd9GcTogO8B4laTtTB4NvvYffYk_qpCNgNX9q3EG4UPpfHDa5v7xfxu"/>
              <p:cNvPicPr>
                <a:picLocks noChangeAspect="1" noChangeArrowheads="1"/>
              </p:cNvPicPr>
              <p:nvPr userDrawn="1"/>
            </p:nvPicPr>
            <p:blipFill>
              <a:blip r:embed="rId2"/>
              <a:srcRect/>
              <a:stretch>
                <a:fillRect/>
              </a:stretch>
            </p:blipFill>
            <p:spPr bwMode="auto">
              <a:xfrm>
                <a:off x="0" y="6357958"/>
                <a:ext cx="2466975" cy="500042"/>
              </a:xfrm>
              <a:prstGeom prst="rect">
                <a:avLst/>
              </a:prstGeom>
              <a:noFill/>
            </p:spPr>
          </p:pic>
          <p:pic>
            <p:nvPicPr>
              <p:cNvPr id="12" name="Picture 4" descr="https://encrypted-tbn3.google.com/images?q=tbn:ANd9GcTogO8B4laTtTB4NvvYffYk_qpCNgNX9q3EG4UPpfHDa5v7xfxu"/>
              <p:cNvPicPr>
                <a:picLocks noChangeAspect="1" noChangeArrowheads="1"/>
              </p:cNvPicPr>
              <p:nvPr userDrawn="1"/>
            </p:nvPicPr>
            <p:blipFill>
              <a:blip r:embed="rId2"/>
              <a:srcRect/>
              <a:stretch>
                <a:fillRect/>
              </a:stretch>
            </p:blipFill>
            <p:spPr bwMode="auto">
              <a:xfrm flipH="1">
                <a:off x="2428859" y="6357958"/>
                <a:ext cx="2428892" cy="500042"/>
              </a:xfrm>
              <a:prstGeom prst="rect">
                <a:avLst/>
              </a:prstGeom>
              <a:noFill/>
            </p:spPr>
          </p:pic>
        </p:grpSp>
      </p:grpSp>
    </p:spTree>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s-E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s-E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97D6CE6B-FD73-451F-84A4-447D0B2E2C10}" type="slidenum">
              <a:rPr lang="es-ES"/>
              <a:pPr/>
              <a:t>‹#›</a:t>
            </a:fld>
            <a:endParaRPr lang="es-ES"/>
          </a:p>
        </p:txBody>
      </p:sp>
    </p:spTree>
  </p:cSld>
  <p:clrMapOvr>
    <a:masterClrMapping/>
  </p:clrMapOvr>
  <p:transition>
    <p:random/>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s-E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s-E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68687417-004E-4F40-B735-40DE38EADF87}" type="slidenum">
              <a:rPr lang="es-ES"/>
              <a:pPr/>
              <a:t>‹#›</a:t>
            </a:fld>
            <a:endParaRPr lang="es-ES"/>
          </a:p>
        </p:txBody>
      </p:sp>
      <p:pic>
        <p:nvPicPr>
          <p:cNvPr id="17410" name="Picture 2" descr="http://ego-alterego.com/wp-content/uploads/2011/01/325977.jpg"/>
          <p:cNvPicPr>
            <a:picLocks noChangeAspect="1" noChangeArrowheads="1"/>
          </p:cNvPicPr>
          <p:nvPr userDrawn="1"/>
        </p:nvPicPr>
        <p:blipFill>
          <a:blip r:embed="rId2"/>
          <a:srcRect/>
          <a:stretch>
            <a:fillRect/>
          </a:stretch>
        </p:blipFill>
        <p:spPr bwMode="auto">
          <a:xfrm>
            <a:off x="1857356" y="642918"/>
            <a:ext cx="5429288" cy="4233883"/>
          </a:xfrm>
          <a:prstGeom prst="rect">
            <a:avLst/>
          </a:prstGeom>
          <a:noFill/>
        </p:spPr>
      </p:pic>
    </p:spTree>
  </p:cSld>
  <p:clrMapOvr>
    <a:masterClrMapping/>
  </p:clrMapOvr>
  <p:transition>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s-E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s-E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897E67A8-D4AB-4D3C-9A2E-AECB78433A60}" type="slidenum">
              <a:rPr lang="es-ES"/>
              <a:pPr/>
              <a:t>‹#›</a:t>
            </a:fld>
            <a:endParaRPr lang="es-ES"/>
          </a:p>
        </p:txBody>
      </p:sp>
    </p:spTree>
  </p:cSld>
  <p:clrMapOvr>
    <a:masterClrMapping/>
  </p:clrMapOvr>
  <p:transition>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s-E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s-E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7E477703-EDEF-4B3A-8D18-50807C99F089}" type="slidenum">
              <a:rPr lang="es-ES"/>
              <a:pPr/>
              <a:t>‹#›</a:t>
            </a:fld>
            <a:endParaRPr lang="es-ES"/>
          </a:p>
        </p:txBody>
      </p:sp>
    </p:spTree>
  </p:cSld>
  <p:clrMapOvr>
    <a:masterClrMapping/>
  </p:clrMapOvr>
  <p:transition>
    <p:random/>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62424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24843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61550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80477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5585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02584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85190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26357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47831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99524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73533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42338E-712C-49BC-AB3B-C3FF0A06E175}" type="datetimeFigureOut">
              <a:rPr lang="en-US" smtClean="0"/>
              <a:pPr/>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72CD2-5B55-43C3-8B03-2BFAA0C6E61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2338E-712C-49BC-AB3B-C3FF0A06E175}" type="datetimeFigureOut">
              <a:rPr lang="en-US" smtClean="0"/>
              <a:pPr/>
              <a:t>11/15/2015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72CD2-5B55-43C3-8B03-2BFAA0C6E61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5720" y="274638"/>
            <a:ext cx="8643998"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err="1" smtClean="0"/>
              <a:t>Haga</a:t>
            </a:r>
            <a:r>
              <a:rPr lang="en-US" dirty="0" smtClean="0"/>
              <a:t> </a:t>
            </a:r>
            <a:r>
              <a:rPr lang="en-US" noProof="0" dirty="0" err="1" smtClean="0"/>
              <a:t>clic</a:t>
            </a:r>
            <a:r>
              <a:rPr lang="en-US" dirty="0" smtClean="0"/>
              <a:t> </a:t>
            </a:r>
            <a:r>
              <a:rPr lang="en-US" dirty="0" err="1" smtClean="0"/>
              <a:t>para</a:t>
            </a:r>
            <a:r>
              <a:rPr lang="en-US" dirty="0" smtClean="0"/>
              <a:t> </a:t>
            </a:r>
            <a:r>
              <a:rPr lang="en-US" dirty="0" err="1" smtClean="0"/>
              <a:t>cambiar</a:t>
            </a:r>
            <a:r>
              <a:rPr lang="en-US" dirty="0" smtClean="0"/>
              <a:t> el </a:t>
            </a:r>
            <a:r>
              <a:rPr lang="en-US" dirty="0" err="1" smtClean="0"/>
              <a:t>estilo</a:t>
            </a:r>
            <a:r>
              <a:rPr lang="en-US" dirty="0" smtClean="0"/>
              <a:t> de </a:t>
            </a:r>
            <a:r>
              <a:rPr lang="en-US" dirty="0" err="1" smtClean="0"/>
              <a:t>título</a:t>
            </a:r>
            <a:r>
              <a:rPr lang="en-US" dirty="0" smtClean="0"/>
              <a:t>	</a:t>
            </a:r>
          </a:p>
        </p:txBody>
      </p:sp>
      <p:sp>
        <p:nvSpPr>
          <p:cNvPr id="1027" name="Rectangle 3"/>
          <p:cNvSpPr>
            <a:spLocks noGrp="1" noChangeArrowheads="1"/>
          </p:cNvSpPr>
          <p:nvPr>
            <p:ph type="body" idx="1"/>
          </p:nvPr>
        </p:nvSpPr>
        <p:spPr bwMode="auto">
          <a:xfrm>
            <a:off x="285720" y="1600200"/>
            <a:ext cx="864399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err="1" smtClean="0"/>
              <a:t>Haga</a:t>
            </a:r>
            <a:r>
              <a:rPr lang="en-US" noProof="0" dirty="0" smtClean="0"/>
              <a:t> </a:t>
            </a:r>
            <a:r>
              <a:rPr lang="en-US" noProof="0" dirty="0" err="1" smtClean="0"/>
              <a:t>clic</a:t>
            </a:r>
            <a:r>
              <a:rPr lang="en-US" noProof="0" dirty="0" smtClean="0"/>
              <a:t> </a:t>
            </a:r>
            <a:r>
              <a:rPr lang="en-US" noProof="0" dirty="0" err="1" smtClean="0"/>
              <a:t>para</a:t>
            </a:r>
            <a:r>
              <a:rPr lang="en-US" noProof="0" dirty="0" smtClean="0"/>
              <a:t> </a:t>
            </a:r>
            <a:r>
              <a:rPr lang="en-US" noProof="0" dirty="0" err="1" smtClean="0"/>
              <a:t>modificar</a:t>
            </a:r>
            <a:r>
              <a:rPr lang="en-US" noProof="0" dirty="0" smtClean="0"/>
              <a:t> el </a:t>
            </a:r>
            <a:r>
              <a:rPr lang="en-US" noProof="0" dirty="0" err="1" smtClean="0"/>
              <a:t>estilo</a:t>
            </a:r>
            <a:r>
              <a:rPr lang="en-US" noProof="0" dirty="0" smtClean="0"/>
              <a:t> de </a:t>
            </a:r>
            <a:r>
              <a:rPr lang="en-US" noProof="0" dirty="0" err="1" smtClean="0"/>
              <a:t>texto</a:t>
            </a:r>
            <a:r>
              <a:rPr lang="en-US" noProof="0" dirty="0" smtClean="0"/>
              <a:t> del </a:t>
            </a:r>
            <a:r>
              <a:rPr lang="en-US" noProof="0" dirty="0" err="1" smtClean="0"/>
              <a:t>patrón</a:t>
            </a:r>
            <a:endParaRPr lang="en-US" noProof="0" dirty="0" smtClean="0"/>
          </a:p>
          <a:p>
            <a:pPr lvl="1"/>
            <a:r>
              <a:rPr lang="en-US" noProof="0" dirty="0" smtClean="0"/>
              <a:t>Segundo </a:t>
            </a:r>
            <a:r>
              <a:rPr lang="en-US" noProof="0" dirty="0" err="1" smtClean="0"/>
              <a:t>nivel</a:t>
            </a:r>
            <a:endParaRPr lang="en-US" noProof="0" dirty="0" smtClean="0"/>
          </a:p>
          <a:p>
            <a:pPr lvl="2"/>
            <a:r>
              <a:rPr lang="en-US" noProof="0" dirty="0" err="1" smtClean="0"/>
              <a:t>Tercer</a:t>
            </a:r>
            <a:r>
              <a:rPr lang="en-US" noProof="0" dirty="0" smtClean="0"/>
              <a:t> </a:t>
            </a:r>
            <a:r>
              <a:rPr lang="en-US" noProof="0" dirty="0" err="1" smtClean="0"/>
              <a:t>nivel</a:t>
            </a:r>
            <a:endParaRPr lang="en-US" noProof="0" dirty="0" smtClean="0"/>
          </a:p>
          <a:p>
            <a:pPr lvl="3"/>
            <a:r>
              <a:rPr lang="en-US" noProof="0" dirty="0" smtClean="0"/>
              <a:t>Cuarto </a:t>
            </a:r>
            <a:r>
              <a:rPr lang="en-US" noProof="0" dirty="0" err="1" smtClean="0"/>
              <a:t>nivel</a:t>
            </a:r>
            <a:endParaRPr lang="en-US" noProof="0" dirty="0" smtClean="0"/>
          </a:p>
          <a:p>
            <a:pPr lvl="4"/>
            <a:r>
              <a:rPr lang="en-US" noProof="0" dirty="0" err="1" smtClean="0"/>
              <a:t>Quinto</a:t>
            </a:r>
            <a:r>
              <a:rPr lang="en-US" noProof="0" dirty="0" smtClean="0"/>
              <a:t> </a:t>
            </a:r>
            <a:r>
              <a:rPr lang="en-US" noProof="0" dirty="0" err="1" smtClean="0"/>
              <a:t>nivel</a:t>
            </a:r>
            <a:endParaRPr lang="en-US" noProof="0" dirty="0" smtClean="0"/>
          </a:p>
        </p:txBody>
      </p:sp>
      <p:grpSp>
        <p:nvGrpSpPr>
          <p:cNvPr id="2" name="Group 6"/>
          <p:cNvGrpSpPr/>
          <p:nvPr userDrawn="1"/>
        </p:nvGrpSpPr>
        <p:grpSpPr>
          <a:xfrm>
            <a:off x="1" y="6429396"/>
            <a:ext cx="9144031" cy="428604"/>
            <a:chOff x="1" y="6357958"/>
            <a:chExt cx="9144031" cy="500042"/>
          </a:xfrm>
        </p:grpSpPr>
        <p:grpSp>
          <p:nvGrpSpPr>
            <p:cNvPr id="3" name="Group 8"/>
            <p:cNvGrpSpPr/>
            <p:nvPr userDrawn="1"/>
          </p:nvGrpSpPr>
          <p:grpSpPr>
            <a:xfrm>
              <a:off x="1" y="6357958"/>
              <a:ext cx="4786314" cy="500042"/>
              <a:chOff x="0" y="6357958"/>
              <a:chExt cx="4857751" cy="500042"/>
            </a:xfrm>
          </p:grpSpPr>
          <p:pic>
            <p:nvPicPr>
              <p:cNvPr id="12" name="Picture 4" descr="https://encrypted-tbn3.google.com/images?q=tbn:ANd9GcTogO8B4laTtTB4NvvYffYk_qpCNgNX9q3EG4UPpfHDa5v7xfxu"/>
              <p:cNvPicPr>
                <a:picLocks noChangeAspect="1" noChangeArrowheads="1"/>
              </p:cNvPicPr>
              <p:nvPr userDrawn="1"/>
            </p:nvPicPr>
            <p:blipFill>
              <a:blip r:embed="rId14"/>
              <a:srcRect/>
              <a:stretch>
                <a:fillRect/>
              </a:stretch>
            </p:blipFill>
            <p:spPr bwMode="auto">
              <a:xfrm>
                <a:off x="0" y="6357958"/>
                <a:ext cx="2466975" cy="500042"/>
              </a:xfrm>
              <a:prstGeom prst="rect">
                <a:avLst/>
              </a:prstGeom>
              <a:noFill/>
            </p:spPr>
          </p:pic>
          <p:pic>
            <p:nvPicPr>
              <p:cNvPr id="13" name="Picture 4" descr="https://encrypted-tbn3.google.com/images?q=tbn:ANd9GcTogO8B4laTtTB4NvvYffYk_qpCNgNX9q3EG4UPpfHDa5v7xfxu"/>
              <p:cNvPicPr>
                <a:picLocks noChangeAspect="1" noChangeArrowheads="1"/>
              </p:cNvPicPr>
              <p:nvPr userDrawn="1"/>
            </p:nvPicPr>
            <p:blipFill>
              <a:blip r:embed="rId14"/>
              <a:srcRect/>
              <a:stretch>
                <a:fillRect/>
              </a:stretch>
            </p:blipFill>
            <p:spPr bwMode="auto">
              <a:xfrm flipH="1">
                <a:off x="2428859" y="6357958"/>
                <a:ext cx="2428892" cy="500042"/>
              </a:xfrm>
              <a:prstGeom prst="rect">
                <a:avLst/>
              </a:prstGeom>
              <a:noFill/>
            </p:spPr>
          </p:pic>
        </p:grpSp>
        <p:grpSp>
          <p:nvGrpSpPr>
            <p:cNvPr id="4" name="Group 9"/>
            <p:cNvGrpSpPr/>
            <p:nvPr userDrawn="1"/>
          </p:nvGrpSpPr>
          <p:grpSpPr>
            <a:xfrm>
              <a:off x="4714876" y="6357958"/>
              <a:ext cx="4429156" cy="500042"/>
              <a:chOff x="0" y="6357958"/>
              <a:chExt cx="4857751" cy="500042"/>
            </a:xfrm>
          </p:grpSpPr>
          <p:pic>
            <p:nvPicPr>
              <p:cNvPr id="10" name="Picture 4" descr="https://encrypted-tbn3.google.com/images?q=tbn:ANd9GcTogO8B4laTtTB4NvvYffYk_qpCNgNX9q3EG4UPpfHDa5v7xfxu"/>
              <p:cNvPicPr>
                <a:picLocks noChangeAspect="1" noChangeArrowheads="1"/>
              </p:cNvPicPr>
              <p:nvPr userDrawn="1"/>
            </p:nvPicPr>
            <p:blipFill>
              <a:blip r:embed="rId14"/>
              <a:srcRect/>
              <a:stretch>
                <a:fillRect/>
              </a:stretch>
            </p:blipFill>
            <p:spPr bwMode="auto">
              <a:xfrm>
                <a:off x="0" y="6357958"/>
                <a:ext cx="2466975" cy="500042"/>
              </a:xfrm>
              <a:prstGeom prst="rect">
                <a:avLst/>
              </a:prstGeom>
              <a:noFill/>
            </p:spPr>
          </p:pic>
          <p:pic>
            <p:nvPicPr>
              <p:cNvPr id="11" name="Picture 4" descr="https://encrypted-tbn3.google.com/images?q=tbn:ANd9GcTogO8B4laTtTB4NvvYffYk_qpCNgNX9q3EG4UPpfHDa5v7xfxu"/>
              <p:cNvPicPr>
                <a:picLocks noChangeAspect="1" noChangeArrowheads="1"/>
              </p:cNvPicPr>
              <p:nvPr userDrawn="1"/>
            </p:nvPicPr>
            <p:blipFill>
              <a:blip r:embed="rId14"/>
              <a:srcRect/>
              <a:stretch>
                <a:fillRect/>
              </a:stretch>
            </p:blipFill>
            <p:spPr bwMode="auto">
              <a:xfrm flipH="1">
                <a:off x="2428859" y="6357958"/>
                <a:ext cx="2428892" cy="500042"/>
              </a:xfrm>
              <a:prstGeom prst="rect">
                <a:avLst/>
              </a:prstGeom>
              <a:noFill/>
            </p:spPr>
          </p:pic>
        </p:gr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026"/>
                                        </p:tgtEl>
                                        <p:attrNameLst>
                                          <p:attrName>style.visibility</p:attrName>
                                        </p:attrNameLst>
                                      </p:cBhvr>
                                      <p:to>
                                        <p:strVal val="visible"/>
                                      </p:to>
                                    </p:set>
                                    <p:anim to="" calcmode="lin" valueType="num">
                                      <p:cBhvr>
                                        <p:cTn id="7" dur="1" fill="hold"/>
                                        <p:tgtEl>
                                          <p:spTgt spid="1026"/>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027">
                                            <p:txEl>
                                              <p:pRg st="0" end="0"/>
                                            </p:txEl>
                                          </p:spTgt>
                                        </p:tgtEl>
                                        <p:attrNameLst>
                                          <p:attrName>style.visibility</p:attrName>
                                        </p:attrNameLst>
                                      </p:cBhvr>
                                      <p:to>
                                        <p:strVal val="visible"/>
                                      </p:to>
                                    </p:set>
                                    <p:anim to="" calcmode="lin" valueType="num">
                                      <p:cBhvr>
                                        <p:cTn id="11" dur="1" fill="hold"/>
                                        <p:tgtEl>
                                          <p:spTgt spid="1027">
                                            <p:txEl>
                                              <p:pRg st="0" end="0"/>
                                            </p:txEl>
                                          </p:spTgt>
                                        </p:tgtEl>
                                        <p:attrNameLst>
                                          <p:attrName/>
                                        </p:attrNameLst>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1027">
                                            <p:txEl>
                                              <p:pRg st="1" end="1"/>
                                            </p:txEl>
                                          </p:spTgt>
                                        </p:tgtEl>
                                        <p:attrNameLst>
                                          <p:attrName>style.visibility</p:attrName>
                                        </p:attrNameLst>
                                      </p:cBhvr>
                                      <p:to>
                                        <p:strVal val="visible"/>
                                      </p:to>
                                    </p:set>
                                    <p:anim to="" calcmode="lin" valueType="num">
                                      <p:cBhvr>
                                        <p:cTn id="15" dur="1" fill="hold"/>
                                        <p:tgtEl>
                                          <p:spTgt spid="1027">
                                            <p:txEl>
                                              <p:pRg st="1" end="1"/>
                                            </p:txEl>
                                          </p:spTgt>
                                        </p:tgtEl>
                                        <p:attrNameLst>
                                          <p:attrName/>
                                        </p:attrNameLst>
                                      </p:cBhvr>
                                    </p:anim>
                                  </p:childTnLst>
                                </p:cTn>
                              </p:par>
                            </p:childTnLst>
                          </p:cTn>
                        </p:par>
                        <p:par>
                          <p:cTn id="16" fill="hold">
                            <p:stCondLst>
                              <p:cond delay="0"/>
                            </p:stCondLst>
                            <p:childTnLst>
                              <p:par>
                                <p:cTn id="17" presetID="24" presetClass="entr" presetSubtype="0" fill="hold" grpId="0" nodeType="afterEffect">
                                  <p:stCondLst>
                                    <p:cond delay="0"/>
                                  </p:stCondLst>
                                  <p:childTnLst>
                                    <p:set>
                                      <p:cBhvr>
                                        <p:cTn id="18" dur="1" fill="hold">
                                          <p:stCondLst>
                                            <p:cond delay="0"/>
                                          </p:stCondLst>
                                        </p:cTn>
                                        <p:tgtEl>
                                          <p:spTgt spid="1027">
                                            <p:txEl>
                                              <p:pRg st="2" end="2"/>
                                            </p:txEl>
                                          </p:spTgt>
                                        </p:tgtEl>
                                        <p:attrNameLst>
                                          <p:attrName>style.visibility</p:attrName>
                                        </p:attrNameLst>
                                      </p:cBhvr>
                                      <p:to>
                                        <p:strVal val="visible"/>
                                      </p:to>
                                    </p:set>
                                    <p:anim to="" calcmode="lin" valueType="num">
                                      <p:cBhvr>
                                        <p:cTn id="19" dur="1" fill="hold"/>
                                        <p:tgtEl>
                                          <p:spTgt spid="1027">
                                            <p:txEl>
                                              <p:pRg st="2" end="2"/>
                                            </p:txEl>
                                          </p:spTgt>
                                        </p:tgtEl>
                                        <p:attrNameLst>
                                          <p:attrName/>
                                        </p:attrNameLst>
                                      </p:cBhvr>
                                    </p:anim>
                                  </p:childTnLst>
                                </p:cTn>
                              </p:par>
                            </p:childTnLst>
                          </p:cTn>
                        </p:par>
                        <p:par>
                          <p:cTn id="20" fill="hold">
                            <p:stCondLst>
                              <p:cond delay="0"/>
                            </p:stCondLst>
                            <p:childTnLst>
                              <p:par>
                                <p:cTn id="21" presetID="24" presetClass="entr" presetSubtype="0" fill="hold" grpId="0" nodeType="afterEffect">
                                  <p:stCondLst>
                                    <p:cond delay="0"/>
                                  </p:stCondLst>
                                  <p:childTnLst>
                                    <p:set>
                                      <p:cBhvr>
                                        <p:cTn id="22" dur="1" fill="hold">
                                          <p:stCondLst>
                                            <p:cond delay="0"/>
                                          </p:stCondLst>
                                        </p:cTn>
                                        <p:tgtEl>
                                          <p:spTgt spid="1027">
                                            <p:txEl>
                                              <p:pRg st="3" end="3"/>
                                            </p:txEl>
                                          </p:spTgt>
                                        </p:tgtEl>
                                        <p:attrNameLst>
                                          <p:attrName>style.visibility</p:attrName>
                                        </p:attrNameLst>
                                      </p:cBhvr>
                                      <p:to>
                                        <p:strVal val="visible"/>
                                      </p:to>
                                    </p:set>
                                    <p:anim to="" calcmode="lin" valueType="num">
                                      <p:cBhvr>
                                        <p:cTn id="23" dur="1" fill="hold"/>
                                        <p:tgtEl>
                                          <p:spTgt spid="1027">
                                            <p:txEl>
                                              <p:pRg st="3" end="3"/>
                                            </p:txEl>
                                          </p:spTgt>
                                        </p:tgtEl>
                                        <p:attrNameLst>
                                          <p:attrName/>
                                        </p:attrNameLst>
                                      </p:cBhvr>
                                    </p:anim>
                                  </p:childTnLst>
                                </p:cTn>
                              </p:par>
                            </p:childTnLst>
                          </p:cTn>
                        </p:par>
                        <p:par>
                          <p:cTn id="24" fill="hold">
                            <p:stCondLst>
                              <p:cond delay="0"/>
                            </p:stCondLst>
                            <p:childTnLst>
                              <p:par>
                                <p:cTn id="25" presetID="24" presetClass="entr" presetSubtype="0" fill="hold" grpId="0" nodeType="after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 to="" calcmode="lin" valueType="num">
                                      <p:cBhvr>
                                        <p:cTn id="27" dur="1" fill="hold"/>
                                        <p:tgtEl>
                                          <p:spTgt spid="1027">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P spid="1027" grpId="0" build="p">
        <p:tmplLst>
          <p:tmpl lvl="1">
            <p:tnLst>
              <p:par>
                <p:cTn presetID="24"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 to="" calcmode="lin" valueType="num">
                      <p:cBhvr>
                        <p:cTn dur="1" fill="hold"/>
                        <p:tgtEl>
                          <p:spTgt spid="1027"/>
                        </p:tgtEl>
                        <p:attrNameLst>
                          <p:attrName/>
                        </p:attrNameLst>
                      </p:cBhvr>
                    </p:anim>
                  </p:childTnLst>
                </p:cTn>
              </p:par>
            </p:tnLst>
          </p:tmpl>
          <p:tmpl lvl="2">
            <p:tnLst>
              <p:par>
                <p:cTn presetID="24"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 to="" calcmode="lin" valueType="num">
                      <p:cBhvr>
                        <p:cTn dur="1" fill="hold"/>
                        <p:tgtEl>
                          <p:spTgt spid="1027"/>
                        </p:tgtEl>
                        <p:attrNameLst>
                          <p:attrName/>
                        </p:attrNameLst>
                      </p:cBhvr>
                    </p:anim>
                  </p:childTnLst>
                </p:cTn>
              </p:par>
            </p:tnLst>
          </p:tmpl>
          <p:tmpl lvl="3">
            <p:tnLst>
              <p:par>
                <p:cTn presetID="24"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 to="" calcmode="lin" valueType="num">
                      <p:cBhvr>
                        <p:cTn dur="1" fill="hold"/>
                        <p:tgtEl>
                          <p:spTgt spid="1027"/>
                        </p:tgtEl>
                        <p:attrNameLst>
                          <p:attrName/>
                        </p:attrNameLst>
                      </p:cBhvr>
                    </p:anim>
                  </p:childTnLst>
                </p:cTn>
              </p:par>
            </p:tnLst>
          </p:tmpl>
          <p:tmpl lvl="4">
            <p:tnLst>
              <p:par>
                <p:cTn presetID="24"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 to="" calcmode="lin" valueType="num">
                      <p:cBhvr>
                        <p:cTn dur="1" fill="hold"/>
                        <p:tgtEl>
                          <p:spTgt spid="1027"/>
                        </p:tgtEl>
                        <p:attrNameLst>
                          <p:attrName/>
                        </p:attrNameLst>
                      </p:cBhvr>
                    </p:anim>
                  </p:childTnLst>
                </p:cTn>
              </p:par>
            </p:tnLst>
          </p:tmpl>
          <p:tmpl lvl="5">
            <p:tnLst>
              <p:par>
                <p:cTn presetID="24"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 to="" calcmode="lin" valueType="num">
                      <p:cBhvr>
                        <p:cTn dur="1" fill="hold"/>
                        <p:tgtEl>
                          <p:spTgt spid="1027"/>
                        </p:tgtEl>
                        <p:attrNameLst>
                          <p:attrName/>
                        </p:attrNameLst>
                      </p:cBhvr>
                    </p:anim>
                  </p:childTnLst>
                </p:cTn>
              </p:par>
            </p:tnLst>
          </p:tmpl>
        </p:tmplLst>
      </p:bldP>
    </p:bldLst>
  </p:timing>
  <p:txStyles>
    <p:titleStyle>
      <a:lvl1pPr algn="ctr" rtl="0" fontAlgn="base">
        <a:spcBef>
          <a:spcPct val="0"/>
        </a:spcBef>
        <a:spcAft>
          <a:spcPct val="0"/>
        </a:spcAft>
        <a:defRPr sz="3200" b="0">
          <a:solidFill>
            <a:srgbClr val="C00000"/>
          </a:solidFill>
          <a:latin typeface="Arial Rounded MT Bold" pitchFamily="34" charset="0"/>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2800" b="0">
          <a:solidFill>
            <a:srgbClr val="003300"/>
          </a:solidFill>
          <a:effectLst>
            <a:outerShdw blurRad="38100" dist="38100" dir="2700000" algn="tl">
              <a:srgbClr val="000000">
                <a:alpha val="43137"/>
              </a:srgbClr>
            </a:outerShdw>
          </a:effectLst>
          <a:latin typeface="Bookman Old Style" pitchFamily="18" charset="0"/>
          <a:ea typeface="+mn-ea"/>
          <a:cs typeface="+mn-cs"/>
        </a:defRPr>
      </a:lvl1pPr>
      <a:lvl2pPr marL="742950" indent="-285750" algn="l" rtl="0" fontAlgn="base">
        <a:spcBef>
          <a:spcPct val="20000"/>
        </a:spcBef>
        <a:spcAft>
          <a:spcPct val="0"/>
        </a:spcAft>
        <a:buChar char="–"/>
        <a:defRPr sz="2400">
          <a:solidFill>
            <a:srgbClr val="002060"/>
          </a:solidFill>
          <a:latin typeface="Segoe Print" pitchFamily="2" charset="0"/>
          <a:cs typeface="+mn-cs"/>
        </a:defRPr>
      </a:lvl2pPr>
      <a:lvl3pPr marL="1143000" indent="-228600" algn="l" rtl="0" fontAlgn="base">
        <a:spcBef>
          <a:spcPct val="20000"/>
        </a:spcBef>
        <a:spcAft>
          <a:spcPct val="0"/>
        </a:spcAft>
        <a:buChar char="•"/>
        <a:defRPr sz="2400">
          <a:solidFill>
            <a:schemeClr val="tx1"/>
          </a:solidFill>
          <a:latin typeface="Bookman Old Style" pitchFamily="18" charset="0"/>
          <a:cs typeface="+mn-cs"/>
        </a:defRPr>
      </a:lvl3pPr>
      <a:lvl4pPr marL="1600200" indent="-228600" algn="l" rtl="0" fontAlgn="base">
        <a:spcBef>
          <a:spcPct val="20000"/>
        </a:spcBef>
        <a:spcAft>
          <a:spcPct val="0"/>
        </a:spcAft>
        <a:buChar char="–"/>
        <a:defRPr sz="2000">
          <a:solidFill>
            <a:schemeClr val="tx1"/>
          </a:solidFill>
          <a:latin typeface="Bookman Old Style" pitchFamily="18" charset="0"/>
          <a:cs typeface="+mn-cs"/>
        </a:defRPr>
      </a:lvl4pPr>
      <a:lvl5pPr marL="2057400" indent="-228600" algn="l" rtl="0" fontAlgn="base">
        <a:spcBef>
          <a:spcPct val="20000"/>
        </a:spcBef>
        <a:spcAft>
          <a:spcPct val="0"/>
        </a:spcAft>
        <a:buChar char="»"/>
        <a:defRPr sz="2000">
          <a:solidFill>
            <a:schemeClr val="tx1"/>
          </a:solidFill>
          <a:latin typeface="Bookman Old Style" pitchFamily="18"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2338E-712C-49BC-AB3B-C3FF0A06E175}" type="datetimeFigureOut">
              <a:rPr lang="en-US" smtClean="0">
                <a:solidFill>
                  <a:prstClr val="black">
                    <a:tint val="75000"/>
                  </a:prstClr>
                </a:solidFill>
              </a:rPr>
              <a:pPr/>
              <a:t>11/15/2015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72CD2-5B55-43C3-8B03-2BFAA0C6E6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64020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Box 2"/>
          <p:cNvSpPr txBox="1"/>
          <p:nvPr/>
        </p:nvSpPr>
        <p:spPr>
          <a:xfrm>
            <a:off x="0" y="0"/>
            <a:ext cx="9144000" cy="27392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sz="2800" u="sng" dirty="0" smtClean="0">
              <a:solidFill>
                <a:schemeClr val="bg1"/>
              </a:solidFill>
              <a:latin typeface="Copperplate Gothic Bold" pitchFamily="34" charset="0"/>
            </a:endParaRPr>
          </a:p>
          <a:p>
            <a:pPr algn="ctr"/>
            <a:r>
              <a:rPr lang="en-US" sz="2800" u="sng" dirty="0" smtClean="0">
                <a:solidFill>
                  <a:schemeClr val="bg1"/>
                </a:solidFill>
                <a:latin typeface="Copperplate Gothic Bold" pitchFamily="34" charset="0"/>
              </a:rPr>
              <a:t>Faculty </a:t>
            </a:r>
            <a:r>
              <a:rPr lang="en-US" sz="2800" u="sng" dirty="0" smtClean="0">
                <a:solidFill>
                  <a:schemeClr val="bg1"/>
                </a:solidFill>
                <a:latin typeface="Copperplate Gothic Bold" pitchFamily="34" charset="0"/>
              </a:rPr>
              <a:t>Development </a:t>
            </a:r>
            <a:r>
              <a:rPr lang="en-US" sz="2800" u="sng" dirty="0" err="1" smtClean="0">
                <a:solidFill>
                  <a:schemeClr val="bg1"/>
                </a:solidFill>
                <a:latin typeface="Copperplate Gothic Bold" pitchFamily="34" charset="0"/>
              </a:rPr>
              <a:t>Programme</a:t>
            </a:r>
            <a:r>
              <a:rPr lang="en-US" sz="2800" u="sng" dirty="0" smtClean="0">
                <a:solidFill>
                  <a:schemeClr val="bg1"/>
                </a:solidFill>
                <a:latin typeface="Copperplate Gothic Bold" pitchFamily="34" charset="0"/>
              </a:rPr>
              <a:t> </a:t>
            </a:r>
            <a:r>
              <a:rPr lang="en-US" sz="2800" u="sng" dirty="0">
                <a:solidFill>
                  <a:schemeClr val="bg1"/>
                </a:solidFill>
                <a:latin typeface="Copperplate Gothic Bold" pitchFamily="34" charset="0"/>
              </a:rPr>
              <a:t>on </a:t>
            </a:r>
            <a:endParaRPr lang="en-US" sz="2800" u="sng" dirty="0" smtClean="0">
              <a:solidFill>
                <a:schemeClr val="bg1"/>
              </a:solidFill>
              <a:latin typeface="Copperplate Gothic Bold" pitchFamily="34" charset="0"/>
            </a:endParaRPr>
          </a:p>
          <a:p>
            <a:pPr algn="ctr"/>
            <a:r>
              <a:rPr lang="en-US" sz="2800" u="sng" dirty="0">
                <a:solidFill>
                  <a:schemeClr val="bg1"/>
                </a:solidFill>
                <a:latin typeface="Copperplate Gothic Bold" pitchFamily="34" charset="0"/>
              </a:rPr>
              <a:t>Advanced Research Techniques in Finance </a:t>
            </a:r>
            <a:endParaRPr lang="en-US" sz="2800" u="sng" dirty="0" smtClean="0">
              <a:solidFill>
                <a:schemeClr val="bg1"/>
              </a:solidFill>
              <a:latin typeface="Copperplate Gothic Bold" pitchFamily="34" charset="0"/>
            </a:endParaRPr>
          </a:p>
          <a:p>
            <a:pPr algn="ctr"/>
            <a:endParaRPr lang="en-US" sz="2400" u="sng" dirty="0" smtClean="0">
              <a:solidFill>
                <a:schemeClr val="bg1"/>
              </a:solidFill>
              <a:latin typeface="Copperplate Gothic Bold" pitchFamily="34" charset="0"/>
            </a:endParaRPr>
          </a:p>
          <a:p>
            <a:pPr algn="ctr"/>
            <a:endParaRPr lang="en-US" sz="1600" u="sng" dirty="0">
              <a:solidFill>
                <a:schemeClr val="bg1"/>
              </a:solidFill>
              <a:latin typeface="Copperplate Gothic Bold" pitchFamily="34" charset="0"/>
            </a:endParaRPr>
          </a:p>
          <a:p>
            <a:pPr algn="ctr"/>
            <a:r>
              <a:rPr lang="en-US" sz="2400" dirty="0"/>
              <a:t>A PROGRAMME FOR THE TEACHERS AND RESEARCHERS </a:t>
            </a:r>
            <a:endParaRPr lang="en-US" sz="2000" dirty="0"/>
          </a:p>
          <a:p>
            <a:pPr algn="ctr"/>
            <a:r>
              <a:rPr lang="en-US" sz="2400" dirty="0" smtClean="0">
                <a:latin typeface="Agency FB" pitchFamily="34" charset="0"/>
              </a:rPr>
              <a:t>Nov</a:t>
            </a:r>
            <a:r>
              <a:rPr lang="en-US" sz="2400" dirty="0">
                <a:latin typeface="Agency FB" pitchFamily="34" charset="0"/>
              </a:rPr>
              <a:t>. 16-21, </a:t>
            </a:r>
            <a:r>
              <a:rPr lang="en-US" sz="2400" dirty="0" smtClean="0">
                <a:latin typeface="Agency FB" pitchFamily="34" charset="0"/>
              </a:rPr>
              <a:t>2015</a:t>
            </a:r>
          </a:p>
        </p:txBody>
      </p:sp>
      <p:pic>
        <p:nvPicPr>
          <p:cNvPr id="1026" name="Picture 2" descr="Image result for eview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558" y="4113550"/>
            <a:ext cx="2252042" cy="2744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2667000"/>
            <a:ext cx="9144000" cy="1446550"/>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smtClean="0">
                <a:ln w="11430"/>
                <a:solidFill>
                  <a:srgbClr val="006600"/>
                </a:solidFill>
                <a:effectLst>
                  <a:outerShdw blurRad="76200" dist="50800" dir="5400000" algn="tl" rotWithShape="0">
                    <a:srgbClr val="000000">
                      <a:alpha val="65000"/>
                    </a:srgbClr>
                  </a:outerShdw>
                </a:effectLst>
              </a:rPr>
              <a:t>SOFTWARE INSTALLATION MANUAL:</a:t>
            </a:r>
          </a:p>
          <a:p>
            <a:pPr algn="ctr"/>
            <a:r>
              <a:rPr lang="en-US" sz="4400" b="1" cap="none" spc="50" dirty="0" smtClean="0">
                <a:ln w="11430"/>
                <a:solidFill>
                  <a:srgbClr val="006600"/>
                </a:solidFill>
                <a:effectLst>
                  <a:outerShdw blurRad="76200" dist="50800" dir="5400000" algn="tl" rotWithShape="0">
                    <a:srgbClr val="000000">
                      <a:alpha val="65000"/>
                    </a:srgbClr>
                  </a:outerShdw>
                </a:effectLst>
              </a:rPr>
              <a:t>SPSS | EVIEWS | STATA | MENDELEY</a:t>
            </a:r>
            <a:endParaRPr lang="en-US" sz="4400" b="1" cap="none" spc="50" dirty="0">
              <a:ln w="11430"/>
              <a:solidFill>
                <a:srgbClr val="006600"/>
              </a:solidFill>
              <a:effectLst>
                <a:outerShdw blurRad="76200" dist="50800" dir="5400000" algn="tl" rotWithShape="0">
                  <a:srgbClr val="000000">
                    <a:alpha val="65000"/>
                  </a:srgbClr>
                </a:outerShdw>
              </a:effectLst>
            </a:endParaRPr>
          </a:p>
        </p:txBody>
      </p:sp>
      <p:sp>
        <p:nvSpPr>
          <p:cNvPr id="2" name="AutoShape 4" descr="Image result for stata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stata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stata imag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stata imag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stata image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stata image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data:image/png;base64,iVBORw0KGgoAAAANSUhEUgAAAZAAAAB+CAMAAAA9WLe4AAABIFBMVEUdX23///8eYGogWnAiZWvt7/T///vX4OEAVl8gXHEeZnHv9vgAVmbK19sOWWh2naf5//7P3N0AVWLq9/jj7PAnYHE/cHtnjJgSWXLv9vkAU2i2y9KPsbz//P8gXm0jXG0ATloATmX+//f0//8AUGEnWXUAV2kAUFmLqbLh7vEAWGYAT2p5n6eIq7De9PQAWm6Bm6prjJ2rzdNVgH/K2uJlio9UeYO2xcejvcNomZ1zlqOes79biJdDcoJWfYrP3eArV3Y0dHahwseSra01ZXI8b3bU2NmJpLQOYGY3Z35RhIs2ZG/m5vHDz9tpoaI6dHWxysWmuchfhZqis7SDsrFFe44AQ2NphYo7ZHh7lZWUs8QARFqy2+JyobJWd4zE39gTE/4kAAAPIElEQVR4nO2dC1vbthrHJRucCBzXTeLgOESKiRMSBwjtAmQUSA8NK23Pzrp23brtnPX7f4ujJB0FW8G6rVlX/56Hpxcs65X+uuuVDEBOTk5OTk5OTk7OPwlMiBNHUWQ79G9k1dZ89WADOPHp9/2DycmbCCCUK7JiiHG9166cHG49P6kcPLreMPGqLfrKweWGexgE/tAPwDP3WTEXZJXQPiNq1GueB6a1qTMIvoE/+bkgK4SQ7q/t92cTCBtvJwfbg+4v8KWzaqO+Zgge9nu2E07aP/uDMXzit0ql8qqN+poh5KhN0HWxsPOzSY7hZDA8hq+MfOy7Mkgw/j7oXA8L7sDZfQZ7PnE2twyEVm3XVwsJGj/GM0Hgm8PG6NfAB+VCL8Z5v74qUFB6YswFebk/2gppU1V++JsDckFWhVk++TE2DSpINPgDHjnYjKv/c0guyKogw71q0TQCKgiK1ke2gaftc5ILsjJwpwZ/8I2wAH9Hcb8S/Xb1vO94vIKYTxF91DCAKQXyEUIEyQWmwTFCJjCwQBCCMUH0B1wby5IkbQ1NCi3JgqEMmnmAdtn4Jsux/Xr088sxhI/PwgZ8+9+w/ZMjUD+G3SAgHl6TYQMYGwBIBV3wykMm8sSiBDgIHCoie2CPiYI5axsYC1lD8UgUdWmfjW/Z47Xfvjg7O9t6h8j+vjGaDLjVcFrlo16j0D/or8ux+dzeq0iGpVT2gv16XzDy6qSxf+SEXWaKzDfy1qyvP7GP6oJB+v3C6MmREd5eHfG/af/4u+3P6ly0WzrAHQ4pZhOVIDoa1eEMC8phtWvBRDo0tFxCm1qx4Nbi8XbjqBjPasSdVBEvasgaA10Ij6PHTamw7dEh6c7nGvMf57hfPaQ1OXj1rDLBPENebOLY6B1AKBf/DQ+jGs1W6eCNwTv5uCv73tC7OwE2kSFvjAsnwbQtmSEWrI9fdW9y3in+1HcrhUq7f9riqB7UcrC714c7yoI8iMbyFQTCrXCsEnulFw7vpqu7p/K+XtiTDGntWE1Y2Y5udj5IUPzh0aM376Ohx6MHHkwns/c0FfVoD6LKjrwg/S6qKMROK8Pkyr6dLsOeKBQP+N7vy1d3l4bs/xGAj4skBng6HA6Na1r2s0A+Dr+tK9j9iUa4JR94xx0Hj5RNOB0YnwbAw3OV+tqIfoBN+SZvhtsLxLfQMdjdV22qPnIRKvShlnsRldRt6IWfGgVbrQFtXarmiwVPWgYSnJWTSKnhvkXV91T60EKk0AX/SRNehjdJKx4o6FGJyioN6AILfl8UEsQw0W5PpRjd4FpwP3wuH75Jg/eguiIQvg3QrNUyfP8X+ZfswMvBqQZjIDwJQXI4fg9r2DlVbSgXuFb7KprIh2+6xfBAgx2Uw/K8G/EH8g0oLaPHCu3vHbYjgd0PA9RcPf0HhKWwptLmNoILd0eLIe7xLAPIcNqWfwWdhLxq62g56LzskYDfD6GF2tVRQWiROh2MVVLwKLyEWgRxrWpIyyQZys4i5vQGeppy+pK+wGJ78ExHnPN4Ky2/otD4VYeGeh86h1b57YAQHKo0oNALq3rMoTyOuBUx2ppGvBBeRlsqRWoc6elD51SmBhoeq9T8RnSlLWdoG8rriWXrGvFSLoKGpdDkHJcVCnQCC15em75S2t5EypOQW4zYa9FJsO9taouzYG/I96EQfggNjRkAXQRa6035ClsJgL6scZvuOdfIlwyV1t7ust9S6kP3Ql3LBQt65SOlBjQ80mcL7dTGAc+aOyo+1BYpnYT0VcKbgVLwFA9bJRVB3gX6smZGfUCW7THfEoSspUNatJg2C+K8Lm/0mb+YJMu9BTfTT42D80nhoUS8hUIbsub37tWE+fTDVDW02uknG933IyljCoXNWTlIG3TM4auIY8a4hr5t/6ooSmTHnheVWb/aTbbFdFyefqhMBxg2M3wmV9vM6cveLtNQRqNQidKPAhxIGVMMpnvMgeuzLofzaPGEkZCDq1DcQaPTeWoi5LN+1U3OLqggKOmY4gFgdjodcX8VZCK/+4o1Y2gEjMdJx/4uVQQrKOWagjAw5JxnaMEyWLvYkyhbD1BkDDTbVw4CGBtibBjAMBBi/WrAqCGphzoICMb4ETqTIiSepkZELpyUWc+TdA3ZqXgk/V6c/j8+ZnnXTwlibZaz+xAQMUZ2vSLK3tMSoZyKxKrqdtuz91Nlkh2JwRrHVDyOvBIADxkjtOaUZ5iVFqTtAM2O2Z9DEJqSlCD1KeO5zyMIjlJtqAXfcSR6IzEYoP/8EOvOrM8iyCC1d261zxnPfRZB6IQ7tXBvwTOO1ZPz5OjMha/t7GBifBZBgkZipEnHOTXGc59FEOKVt5NxuHDLzw45TQjSdGHpixXkbhX5MgVJ7oBTQdZzQZSRFyTaTM9gzoZfYqf+DxGkXE0LUog093C5INyC4CJrF//17pdZQ/4BnTqO99N6WHB0vhs72cySd+tYylJEBcGLE0MAcNhwQ/iX1pD5ATR+Y4JuS7LJQjXmCrVb6h0+yGDrArd2rwHqZE7rBQUhBCEQF1vO+VaWDbdJLgLpFAQ75d3i+dkptzGnp48lBWFvYXBuI7QfPrlwikbWTpigIAhcF88PG4LbdVbSZm2C4KH96kFDea+GTxASLN12trKYJdmC1fE0axVTUJChszdxZ2WimWnCbWuS6BLEsU9Ls51piydP7jGITxBA3rk7ik5Z7qUX3+tiLyAIQXG4r8d7UYMgawZwolNN+5h8gmAclVw1Z7BZ6GfOfXEJCIKDLV2+UBoEMVH3WOF83l04myzsvFSPy4KFq3sWzvgFccq0BVU473MbDYKg8IkWl845vIKAKDleFI+KWt0+Wj6d5BIEY2zGV1XYdP8mghCAr0fKJ/w+wdmH0D50qsejuLe0b+cShBDi1DR5ks5RFAQjY9pPj93k4RYExVpcsyy4t0wRXkH+VdHplqUqCDH6jMG0PNyCPMVlLacgqCI2e1WSU5CpnlOOf6ImCAbOAdzR03Ys4BaEEk30NJUXPtPRhUsQM9Dn2DtHRRAD+UXlrjWBiCDY0zPWrrAbLS5BypdaTPiEUg1Bfk/PqbJPiAhiAKKjeLrwJJAVxDnTXCCVBCGz09R69RASZJYhJWgpT9mh+43fSQ8gMwUxiFnUdzbmIyqCeOFIc/EQFgQEPVdDR/IhZESaXUNQwNgGUERFkOGW4vIFA1FBUPl4JH8J0JxZo/vLMH1rQaYgmLAc9hRRESRQuo+DjaggGPjB1nwmNGu4mll3niz7fYlxCiK7hgzZZ9kyrbiT3mRgWUFmR+HYJVOpSRcVhIK6u0ejxWTZzYK54j0LyFiEyO5DghEzDTSOTEP+JDWHk68hnYDlgj4/YyCABkEIMcBgunfS5zqYtqT07sfigoCaylG4P9nRtIVLUItljsrpyRkSgmBimgaI7S6qvZztQt7Ht3tj9tzlQ/qa+UxBlizeNB/vn2aY8YlHyUomLYgJ2AvgzdI2rzUPHhxJbuEug2Mj344O19OtllVZExekeMIa4I1xJObkoMvrxH6beoC+uvQi4vH8WDg5DGX9slQg1z+ks9FifBojU5ByehLius92hazR55dFuum1vSa83BW5HUPaUU4FTLrpUxAWPBUXJEoPYNzXERH6fIA+QcyQ0RhPIiRwoc9qBKGDgPIoOT604HbKNzhTEC81ymy2p1jMoVVjDfHW04K8FPpI0YoEoV3NYVqQsbAgDuMavhJzVewe9AmCz9PXDVRjnpt2b1idILXkEoMFG+KCpBYWXfhW1Af/rxWkVBQ65bcyQcBfJsiTYfItGegTxHmXFqTxhQhCszKZ1TKCvISJK9SsJQv596DR+51VQ+IvQxA7ddeWVB9SSwoCrX5L0BSNgtTqKUE2r78MQeLknZ+0bPXEh73O/DqPu7qKfulPoyDOenoV8T+Dv/soC9NpQovlGPxIYh5ST8/UqwR0Zmfwee3RKAjrEpz6ewesXfMaswJBMNgYRqzLAd1ziZk6y8nig+Fj/rkI1jjKstMzdQseXMWowzs3JF6sKIgd22LE3cHFhHXlS19itbc4Zq1l1feCIOI27Hdta1nESW9fUq3b+2TAmznyB3YW4PNJSZQJYzo746QoLghgXRVGM7QtYlZyPUxeEMNjJ82dCNiTWp4TEUTnvYtbEhtUQNdtpLdREETjbaSfEBGkpek+6dnqO+PrStk7hrZupyyo0ocA2mapbkel4RcEO0p3E96GzkIG6TVajj31Cz3x30Z+lIXBVWWFghA/0HTDedOy3KmRnkFlCkI8HV+pSFqj4nXyF9RYfkHwK30+euPAkPE6Qf5x2ktBERVBsMKd8cvgF4R1Vl2O5rqHQHr2lN2HoKfBa10np26MUfHtDVKjVmX4+xBfl9u5BR8w1zu4nK1fqHy6ioWKIGijWIWqnrUJ+AWpaYu40dqQFsTReG3xHBVBTHJ93EyurynCLYi+SUgfA/nzIWD5iXk5lPoQRNQ+t8eAW5BIz6SsCStToCAIRmW9R2SUDuxggspjLV9fuoFXEEfhM3d3qJwv2+TjPRbd1aqI6hlD7/qSDuQ/97Fo2mI19Aw3+7Wlm67c59QVPlubRvVYNDaKb3VO2HkF2WhrGd18N/SNdKLEBFkDzAV9SZQvDqCt1p7Oz2fwXa3RVfrCxDwid/Y5y/suoBG4WqP88gAu8asXRcfVGvFVAap/jnYBpyDlgmpE1NrJi/A+L0OR24Acsu3qmSLquFoDXEfPN6Ge6xz4BBmyLzATonQW3L+zl/5c5nJBDBBtXGo5sK7jeibTBDHa1rMWzidIfCl0B1T6Rqj+k3M7yx0h2ITJgNX7nrenzxdnC+RNW1jHEsT07YepRzcJO69m5QzbxreLC7MUgUfZfhs4PNjcrG8uEPqzXq9XR5d7a7scziFBv3InPKVwf4hh2Doaf//v9XkYOftmPyxBCLJL9eTzB959hbeDytHZdqO6Xq9nxnvPn5UtDkGQ523IYRhRGDkdM9tJH/tryUjW0odIkjjFOCobksYt4mBGYhC0lnwUTNkz2o8ghJHfLe/GKuZsbEwxx1e88Sw6GUyqBO/VqsjAidCZN5nSTolgjEw54xZxEGYsdBIOkq8l93uTGLRaEZBMgzCYR5CcnJycnJycnJycnJycnJycnJycnJycnJycnJyvh/8DsdcxfA56bucAAAAASUVORK5CYII="/>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8" descr="Image result for mendeley"/>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Image result for mendeley"/>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2" descr="Image result for mendeley"/>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4" descr="Image result for mendeley"/>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6" descr="Image result for mendeley"/>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113550"/>
            <a:ext cx="2367887" cy="274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1" name="Picture 27" descr="C:\Users\Prateek Bedi\Downloads\stata 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661" y="4113550"/>
            <a:ext cx="2344139" cy="27444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Prateek Bedi\Downloads\SP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 y="4113550"/>
            <a:ext cx="2143125" cy="274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5116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10</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10. Step 10: The Essential For Python dialog box as shown above shall appear. </a:t>
            </a:r>
            <a:r>
              <a:rPr lang="en-US" dirty="0"/>
              <a:t> </a:t>
            </a:r>
            <a:r>
              <a:rPr lang="en-US" dirty="0" smtClean="0"/>
              <a:t>Select ‘Yes’. Click on ‘Next’</a:t>
            </a:r>
          </a:p>
          <a:p>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370" t="21690" r="31347" b="26871"/>
          <a:stretch/>
        </p:blipFill>
        <p:spPr bwMode="auto">
          <a:xfrm>
            <a:off x="1879410" y="1066800"/>
            <a:ext cx="5385179"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5055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11</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11. Step 11: The Software License Agreement dialog box as shown above shall appear. </a:t>
            </a:r>
            <a:r>
              <a:rPr lang="en-US" dirty="0"/>
              <a:t> </a:t>
            </a:r>
            <a:r>
              <a:rPr lang="en-US" dirty="0" smtClean="0"/>
              <a:t>Select ‘I accept the terms in the license agreement’. Click on ‘Next’</a:t>
            </a:r>
          </a:p>
          <a:p>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677" t="21455" r="31348" b="27836"/>
          <a:stretch/>
        </p:blipFill>
        <p:spPr bwMode="auto">
          <a:xfrm>
            <a:off x="2199564" y="938803"/>
            <a:ext cx="4810836" cy="370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4034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12</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12. Step 12: The Destination Folder dialog box as shown above shall appear. </a:t>
            </a:r>
            <a:r>
              <a:rPr lang="en-US" dirty="0"/>
              <a:t> </a:t>
            </a:r>
            <a:r>
              <a:rPr lang="en-US" dirty="0" smtClean="0"/>
              <a:t>The software is stored in C Drive’s Program Files (x86) folder by default. Click on ‘Next’.</a:t>
            </a:r>
          </a:p>
          <a:p>
            <a:endParaRPr lang="en-US"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2015" r="31208" b="27619"/>
          <a:stretch/>
        </p:blipFill>
        <p:spPr bwMode="auto">
          <a:xfrm>
            <a:off x="2143836" y="1040025"/>
            <a:ext cx="4856328" cy="36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5028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13</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13. Step 13: The Ready to Install dialog box as shown above shall appear. Click on ‘Install’. The installation shall begin. This may take several minutes.</a:t>
            </a:r>
          </a:p>
          <a:p>
            <a:endParaRPr 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1642" r="31286" b="28622"/>
          <a:stretch/>
        </p:blipFill>
        <p:spPr bwMode="auto">
          <a:xfrm>
            <a:off x="2240507" y="1066800"/>
            <a:ext cx="4846093" cy="363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3580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14</a:t>
            </a:fld>
            <a:endParaRPr lang="en-US"/>
          </a:p>
        </p:txBody>
      </p:sp>
      <p:sp>
        <p:nvSpPr>
          <p:cNvPr id="4" name="TextBox 3"/>
          <p:cNvSpPr txBox="1"/>
          <p:nvPr/>
        </p:nvSpPr>
        <p:spPr>
          <a:xfrm>
            <a:off x="0" y="1066800"/>
            <a:ext cx="9144000" cy="4801314"/>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14. Step 14: The License Authorization dialog box as shown above shall appear. Click on ‘OK’.</a:t>
            </a:r>
          </a:p>
          <a:p>
            <a:endParaRPr lang="en-US"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1829" r="31146" b="28509"/>
          <a:stretch/>
        </p:blipFill>
        <p:spPr bwMode="auto">
          <a:xfrm>
            <a:off x="2069910" y="990600"/>
            <a:ext cx="4864290" cy="363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529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15</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15. Step 15: The Product Authorization window as shown above shall appear. Click on ‘Next’.</a:t>
            </a:r>
          </a:p>
          <a:p>
            <a:endParaRPr lang="en-US" dirty="0"/>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00" t="25746" r="28303" b="15703"/>
          <a:stretch/>
        </p:blipFill>
        <p:spPr bwMode="auto">
          <a:xfrm>
            <a:off x="2144689" y="974678"/>
            <a:ext cx="4865711" cy="428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5191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16</a:t>
            </a:fld>
            <a:endParaRPr lang="en-US"/>
          </a:p>
        </p:txBody>
      </p:sp>
      <p:sp>
        <p:nvSpPr>
          <p:cNvPr id="4" name="TextBox 3"/>
          <p:cNvSpPr txBox="1"/>
          <p:nvPr/>
        </p:nvSpPr>
        <p:spPr>
          <a:xfrm>
            <a:off x="0" y="1066800"/>
            <a:ext cx="9144000" cy="5632311"/>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16. Step 16: The Enter Code window as shown above shall appear. Now go back to the SPSS v22 Folder in your pen drive. There is a notepad file called Key. Open it. Cope the entire code written therein. Paste this code in the above window in the space provided. Click on ‘Next’.</a:t>
            </a:r>
          </a:p>
          <a:p>
            <a:endParaRPr lang="en-US" dirty="0"/>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405" t="25933" r="28507" b="16834"/>
          <a:stretch/>
        </p:blipFill>
        <p:spPr bwMode="auto">
          <a:xfrm>
            <a:off x="2108579" y="994840"/>
            <a:ext cx="4825621" cy="4186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850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17</a:t>
            </a:fld>
            <a:endParaRPr lang="en-US"/>
          </a:p>
        </p:txBody>
      </p:sp>
      <p:sp>
        <p:nvSpPr>
          <p:cNvPr id="4" name="TextBox 3"/>
          <p:cNvSpPr txBox="1"/>
          <p:nvPr/>
        </p:nvSpPr>
        <p:spPr>
          <a:xfrm>
            <a:off x="0" y="1066800"/>
            <a:ext cx="9144000" cy="4801314"/>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17. Step 17: The License Installation Status window as shown above shall appear. Click on ‘Next’.</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139" t="25933" r="29187" b="16896"/>
          <a:stretch/>
        </p:blipFill>
        <p:spPr bwMode="auto">
          <a:xfrm>
            <a:off x="2368882" y="999389"/>
            <a:ext cx="4641518" cy="41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3893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18</a:t>
            </a:fld>
            <a:endParaRPr lang="en-US"/>
          </a:p>
        </p:txBody>
      </p:sp>
      <p:sp>
        <p:nvSpPr>
          <p:cNvPr id="4" name="TextBox 3"/>
          <p:cNvSpPr txBox="1"/>
          <p:nvPr/>
        </p:nvSpPr>
        <p:spPr>
          <a:xfrm>
            <a:off x="0" y="1066800"/>
            <a:ext cx="9144000" cy="5909310"/>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18. Step 18: The Licensing Completed window as shown above shall appear. Click on ‘Finish</a:t>
            </a:r>
            <a:r>
              <a:rPr lang="en-US" dirty="0"/>
              <a:t>’. SPSS 22 is now installed. You can go the Start Menu and type ‘IBM SPSS Statistics 22’. Click on the suggested application and SPSS shall open.</a:t>
            </a:r>
          </a:p>
          <a:p>
            <a:endParaRPr lang="en-US" dirty="0" smtClean="0"/>
          </a:p>
          <a:p>
            <a:endParaRPr lang="en-US"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00" t="25373" r="28864" b="16060"/>
          <a:stretch/>
        </p:blipFill>
        <p:spPr bwMode="auto">
          <a:xfrm>
            <a:off x="2141419" y="990600"/>
            <a:ext cx="4792781" cy="428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5404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130425"/>
            <a:ext cx="8229600" cy="1470025"/>
          </a:xfrm>
        </p:spPr>
        <p:txBody>
          <a:bodyPr/>
          <a:lstStyle/>
          <a:p>
            <a:pPr algn="l"/>
            <a:r>
              <a:rPr lang="en-US" sz="6000" dirty="0" err="1" smtClean="0">
                <a:effectLst>
                  <a:outerShdw blurRad="38100" dist="38100" dir="2700000" algn="tl">
                    <a:srgbClr val="000000">
                      <a:alpha val="43137"/>
                    </a:srgbClr>
                  </a:outerShdw>
                </a:effectLst>
              </a:rPr>
              <a:t>EViews</a:t>
            </a:r>
            <a:r>
              <a:rPr lang="en-US" sz="6000" dirty="0" smtClean="0">
                <a:effectLst>
                  <a:outerShdw blurRad="38100" dist="38100" dir="2700000" algn="tl">
                    <a:srgbClr val="000000">
                      <a:alpha val="43137"/>
                    </a:srgbClr>
                  </a:outerShdw>
                </a:effectLst>
              </a:rPr>
              <a:t> Installation…</a:t>
            </a:r>
            <a:endParaRPr lang="en-US" sz="6000"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Initial Thoughts</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a:t>
            </a:fld>
            <a:endParaRPr lang="en-US"/>
          </a:p>
        </p:txBody>
      </p:sp>
      <p:sp>
        <p:nvSpPr>
          <p:cNvPr id="4" name="TextBox 3"/>
          <p:cNvSpPr txBox="1"/>
          <p:nvPr/>
        </p:nvSpPr>
        <p:spPr>
          <a:xfrm>
            <a:off x="0" y="762000"/>
            <a:ext cx="9144000" cy="6199465"/>
          </a:xfrm>
          <a:prstGeom prst="rect">
            <a:avLst/>
          </a:prstGeom>
          <a:noFill/>
        </p:spPr>
        <p:txBody>
          <a:bodyPr wrap="square" rtlCol="0">
            <a:spAutoFit/>
          </a:bodyPr>
          <a:lstStyle/>
          <a:p>
            <a:pPr algn="ctr"/>
            <a:r>
              <a:rPr lang="en-US" sz="2400" b="1" dirty="0" smtClean="0"/>
              <a:t>The 4 </a:t>
            </a:r>
            <a:r>
              <a:rPr lang="en-US" sz="2400" b="1" dirty="0" smtClean="0"/>
              <a:t>things that you need to operate a software are…</a:t>
            </a:r>
          </a:p>
          <a:p>
            <a:endParaRPr lang="en-US" sz="2000" b="1" dirty="0">
              <a:solidFill>
                <a:srgbClr val="FF0000"/>
              </a:solidFill>
              <a:latin typeface="Arial Black" pitchFamily="34" charset="0"/>
            </a:endParaRPr>
          </a:p>
          <a:p>
            <a:pPr marL="342900" indent="-342900">
              <a:buFont typeface="+mj-lt"/>
              <a:buAutoNum type="arabicPeriod"/>
            </a:pPr>
            <a:r>
              <a:rPr lang="en-US" sz="2000" b="1" u="sng" dirty="0" smtClean="0">
                <a:solidFill>
                  <a:srgbClr val="FF0000"/>
                </a:solidFill>
                <a:latin typeface="Arial Black" pitchFamily="34" charset="0"/>
              </a:rPr>
              <a:t>THE </a:t>
            </a:r>
            <a:r>
              <a:rPr lang="en-US" sz="2000" b="1" u="sng" dirty="0" smtClean="0">
                <a:solidFill>
                  <a:srgbClr val="FF0000"/>
                </a:solidFill>
                <a:latin typeface="Arial Black" pitchFamily="34" charset="0"/>
              </a:rPr>
              <a:t>SOFTWARE ITSELF:</a:t>
            </a:r>
            <a:r>
              <a:rPr lang="en-US" sz="2000" b="1" dirty="0" smtClean="0">
                <a:solidFill>
                  <a:srgbClr val="FF0000"/>
                </a:solidFill>
                <a:latin typeface="Arial Black" pitchFamily="34" charset="0"/>
              </a:rPr>
              <a:t> </a:t>
            </a:r>
            <a:r>
              <a:rPr lang="en-US" sz="2000" dirty="0" smtClean="0">
                <a:latin typeface="Arial Rounded MT Bold" pitchFamily="34" charset="0"/>
              </a:rPr>
              <a:t>You can find SPSS, </a:t>
            </a:r>
            <a:r>
              <a:rPr lang="en-US" sz="2000" dirty="0" err="1" smtClean="0">
                <a:latin typeface="Arial Rounded MT Bold" pitchFamily="34" charset="0"/>
              </a:rPr>
              <a:t>EViews</a:t>
            </a:r>
            <a:r>
              <a:rPr lang="en-US" sz="2000" dirty="0" smtClean="0">
                <a:latin typeface="Arial Rounded MT Bold" pitchFamily="34" charset="0"/>
              </a:rPr>
              <a:t> 8, STATA 13 and </a:t>
            </a:r>
            <a:r>
              <a:rPr lang="en-US" sz="2000" dirty="0" err="1" smtClean="0">
                <a:latin typeface="Arial Rounded MT Bold" pitchFamily="34" charset="0"/>
              </a:rPr>
              <a:t>Mendeley</a:t>
            </a:r>
            <a:r>
              <a:rPr lang="en-US" sz="2000" dirty="0" smtClean="0">
                <a:latin typeface="Arial Rounded MT Bold" pitchFamily="34" charset="0"/>
              </a:rPr>
              <a:t> in your SanDisk pen drive as of now for this workshop.</a:t>
            </a:r>
          </a:p>
          <a:p>
            <a:pPr marL="342900" indent="-342900">
              <a:buFont typeface="+mj-lt"/>
              <a:buAutoNum type="arabicPeriod"/>
            </a:pPr>
            <a:endParaRPr lang="en-US" sz="2000" dirty="0"/>
          </a:p>
          <a:p>
            <a:pPr marL="342900" indent="-342900">
              <a:buFont typeface="+mj-lt"/>
              <a:buAutoNum type="arabicPeriod"/>
            </a:pPr>
            <a:r>
              <a:rPr lang="en-US" sz="2000" u="sng" dirty="0" smtClean="0">
                <a:solidFill>
                  <a:srgbClr val="FF0000"/>
                </a:solidFill>
                <a:latin typeface="Arial Black" pitchFamily="34" charset="0"/>
              </a:rPr>
              <a:t>A GOOD TEACHER</a:t>
            </a:r>
            <a:r>
              <a:rPr lang="en-US" sz="2000" dirty="0" smtClean="0">
                <a:solidFill>
                  <a:srgbClr val="FF0000"/>
                </a:solidFill>
                <a:latin typeface="Arial Black" pitchFamily="34" charset="0"/>
              </a:rPr>
              <a:t> </a:t>
            </a:r>
            <a:r>
              <a:rPr lang="en-US" sz="2000" dirty="0" smtClean="0">
                <a:latin typeface="Arial Rounded MT Bold" pitchFamily="34" charset="0"/>
              </a:rPr>
              <a:t>who can familiarize you with the software, tell you the basics and provide you a hands-on experience with practical examples and application oriented pedagogy. </a:t>
            </a:r>
          </a:p>
          <a:p>
            <a:pPr marL="342900" indent="-342900">
              <a:buFont typeface="+mj-lt"/>
              <a:buAutoNum type="arabicPeriod"/>
            </a:pPr>
            <a:endParaRPr lang="en-US" sz="2000" dirty="0"/>
          </a:p>
          <a:p>
            <a:pPr marL="342900" indent="-342900">
              <a:buFont typeface="+mj-lt"/>
              <a:buAutoNum type="arabicPeriod"/>
            </a:pPr>
            <a:r>
              <a:rPr lang="en-US" sz="2000" u="sng" dirty="0" smtClean="0">
                <a:solidFill>
                  <a:srgbClr val="FF0000"/>
                </a:solidFill>
                <a:latin typeface="Arial Black" pitchFamily="34" charset="0"/>
              </a:rPr>
              <a:t>CONFIDENCE &amp; SELF BELIEF</a:t>
            </a:r>
            <a:r>
              <a:rPr lang="en-US" sz="2000" dirty="0" smtClean="0">
                <a:solidFill>
                  <a:srgbClr val="FF0000"/>
                </a:solidFill>
                <a:latin typeface="Arial Black" pitchFamily="34" charset="0"/>
              </a:rPr>
              <a:t> </a:t>
            </a:r>
            <a:r>
              <a:rPr lang="en-US" sz="2000" dirty="0" smtClean="0">
                <a:latin typeface="Arial Rounded MT Bold" pitchFamily="34" charset="0"/>
              </a:rPr>
              <a:t>is very important to learn any software. </a:t>
            </a:r>
            <a:r>
              <a:rPr lang="en-US" sz="2000" dirty="0">
                <a:latin typeface="Arial Rounded MT Bold" pitchFamily="34" charset="0"/>
              </a:rPr>
              <a:t>B</a:t>
            </a:r>
            <a:r>
              <a:rPr lang="en-US" sz="2000" dirty="0" smtClean="0">
                <a:latin typeface="Arial Rounded MT Bold" pitchFamily="34" charset="0"/>
              </a:rPr>
              <a:t>e positive that you can learn and use a software on your own. If you are determined and patient enough, you will soon find it easy to operate a software.</a:t>
            </a:r>
          </a:p>
          <a:p>
            <a:pPr marL="342900" indent="-342900">
              <a:buFont typeface="+mj-lt"/>
              <a:buAutoNum type="arabicPeriod"/>
            </a:pPr>
            <a:endParaRPr lang="en-US" sz="2000" dirty="0"/>
          </a:p>
          <a:p>
            <a:pPr marL="342900" indent="-342900">
              <a:buFont typeface="+mj-lt"/>
              <a:buAutoNum type="arabicPeriod"/>
            </a:pPr>
            <a:r>
              <a:rPr lang="en-US" sz="2000" u="sng" dirty="0" smtClean="0">
                <a:solidFill>
                  <a:srgbClr val="FF0000"/>
                </a:solidFill>
                <a:latin typeface="Arial Black" pitchFamily="34" charset="0"/>
              </a:rPr>
              <a:t>GOOGLE:</a:t>
            </a:r>
            <a:r>
              <a:rPr lang="en-US" sz="2000" dirty="0" smtClean="0">
                <a:solidFill>
                  <a:srgbClr val="FF0000"/>
                </a:solidFill>
                <a:latin typeface="Arial Black" pitchFamily="34" charset="0"/>
              </a:rPr>
              <a:t> </a:t>
            </a:r>
            <a:r>
              <a:rPr lang="en-US" sz="2000" dirty="0" smtClean="0">
                <a:latin typeface="Arial Rounded MT Bold" pitchFamily="34" charset="0"/>
              </a:rPr>
              <a:t>World’s best personal assistant is there to help you at every step. Whenever in doubt, just GOOGLE. It is </a:t>
            </a:r>
            <a:r>
              <a:rPr lang="en-US" sz="2000" dirty="0" smtClean="0">
                <a:latin typeface="Arial Rounded MT Bold" pitchFamily="34" charset="0"/>
              </a:rPr>
              <a:t>a very </a:t>
            </a:r>
            <a:r>
              <a:rPr lang="en-US" sz="2000" dirty="0" smtClean="0">
                <a:latin typeface="Arial Rounded MT Bold" pitchFamily="34" charset="0"/>
              </a:rPr>
              <a:t>powerful source of help. </a:t>
            </a:r>
          </a:p>
          <a:p>
            <a:pPr marL="342900" indent="-342900">
              <a:buFont typeface="+mj-lt"/>
              <a:buAutoNum type="arabicPeriod"/>
            </a:pPr>
            <a:endParaRPr lang="en-US" sz="2000" b="1" dirty="0">
              <a:solidFill>
                <a:schemeClr val="accent6">
                  <a:lumMod val="75000"/>
                </a:schemeClr>
              </a:solidFill>
              <a:latin typeface="Arial Rounded MT Bold" pitchFamily="34" charset="0"/>
            </a:endParaRPr>
          </a:p>
          <a:p>
            <a:pPr algn="r"/>
            <a:r>
              <a:rPr lang="en-US" b="1" u="sng" dirty="0" smtClean="0">
                <a:solidFill>
                  <a:srgbClr val="C00000"/>
                </a:solidFill>
                <a:latin typeface="+mj-lt"/>
              </a:rPr>
              <a:t>Let’s get started by installing SPSS, </a:t>
            </a:r>
            <a:r>
              <a:rPr lang="en-US" b="1" u="sng" dirty="0" err="1" smtClean="0">
                <a:solidFill>
                  <a:srgbClr val="C00000"/>
                </a:solidFill>
                <a:latin typeface="+mj-lt"/>
              </a:rPr>
              <a:t>EViews</a:t>
            </a:r>
            <a:r>
              <a:rPr lang="en-US" b="1" u="sng" dirty="0" smtClean="0">
                <a:solidFill>
                  <a:srgbClr val="C00000"/>
                </a:solidFill>
                <a:latin typeface="+mj-lt"/>
              </a:rPr>
              <a:t> 8, STATA 13 and </a:t>
            </a:r>
            <a:r>
              <a:rPr lang="en-US" b="1" u="sng" dirty="0" err="1" smtClean="0">
                <a:solidFill>
                  <a:srgbClr val="C00000"/>
                </a:solidFill>
                <a:latin typeface="+mj-lt"/>
              </a:rPr>
              <a:t>Mendeley</a:t>
            </a:r>
            <a:endParaRPr lang="en-US" sz="1600" b="1" u="sng" dirty="0">
              <a:solidFill>
                <a:srgbClr val="C00000"/>
              </a:solidFill>
              <a:latin typeface="+mj-lt"/>
            </a:endParaRPr>
          </a:p>
        </p:txBody>
      </p:sp>
    </p:spTree>
    <p:extLst>
      <p:ext uri="{BB962C8B-B14F-4D97-AF65-F5344CB8AC3E}">
        <p14:creationId xmlns:p14="http://schemas.microsoft.com/office/powerpoint/2010/main" val="32269471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par>
                          <p:cTn id="8" fill="hold">
                            <p:stCondLst>
                              <p:cond delay="500"/>
                            </p:stCondLst>
                            <p:childTnLst>
                              <p:par>
                                <p:cTn id="9" presetID="16" presetClass="entr" presetSubtype="21" fill="hold" nodeType="afterEffect">
                                  <p:stCondLst>
                                    <p:cond delay="500"/>
                                  </p:stCondLst>
                                  <p:childTnLst>
                                    <p:set>
                                      <p:cBhvr>
                                        <p:cTn id="10" dur="1" fill="hold">
                                          <p:stCondLst>
                                            <p:cond delay="0"/>
                                          </p:stCondLst>
                                        </p:cTn>
                                        <p:tgtEl>
                                          <p:spTgt spid="4">
                                            <p:txEl>
                                              <p:pRg st="4" end="4"/>
                                            </p:txEl>
                                          </p:spTgt>
                                        </p:tgtEl>
                                        <p:attrNameLst>
                                          <p:attrName>style.visibility</p:attrName>
                                        </p:attrNameLst>
                                      </p:cBhvr>
                                      <p:to>
                                        <p:strVal val="visible"/>
                                      </p:to>
                                    </p:set>
                                    <p:animEffect transition="in" filter="barn(inVertical)">
                                      <p:cBhvr>
                                        <p:cTn id="11" dur="500"/>
                                        <p:tgtEl>
                                          <p:spTgt spid="4">
                                            <p:txEl>
                                              <p:pRg st="4" end="4"/>
                                            </p:txEl>
                                          </p:spTgt>
                                        </p:tgtEl>
                                      </p:cBhvr>
                                    </p:animEffect>
                                  </p:childTnLst>
                                </p:cTn>
                              </p:par>
                            </p:childTnLst>
                          </p:cTn>
                        </p:par>
                        <p:par>
                          <p:cTn id="12" fill="hold">
                            <p:stCondLst>
                              <p:cond delay="1500"/>
                            </p:stCondLst>
                            <p:childTnLst>
                              <p:par>
                                <p:cTn id="13" presetID="16" presetClass="entr" presetSubtype="21" fill="hold" nodeType="afterEffect">
                                  <p:stCondLst>
                                    <p:cond delay="50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barn(inVertical)">
                                      <p:cBhvr>
                                        <p:cTn id="15" dur="500"/>
                                        <p:tgtEl>
                                          <p:spTgt spid="4">
                                            <p:txEl>
                                              <p:pRg st="6" end="6"/>
                                            </p:txEl>
                                          </p:spTgt>
                                        </p:tgtEl>
                                      </p:cBhvr>
                                    </p:animEffect>
                                  </p:childTnLst>
                                </p:cTn>
                              </p:par>
                            </p:childTnLst>
                          </p:cTn>
                        </p:par>
                        <p:par>
                          <p:cTn id="16" fill="hold">
                            <p:stCondLst>
                              <p:cond delay="2500"/>
                            </p:stCondLst>
                            <p:childTnLst>
                              <p:par>
                                <p:cTn id="17" presetID="16" presetClass="entr" presetSubtype="21" fill="hold" nodeType="afterEffect">
                                  <p:stCondLst>
                                    <p:cond delay="500"/>
                                  </p:stCondLst>
                                  <p:childTnLst>
                                    <p:set>
                                      <p:cBhvr>
                                        <p:cTn id="18" dur="1" fill="hold">
                                          <p:stCondLst>
                                            <p:cond delay="0"/>
                                          </p:stCondLst>
                                        </p:cTn>
                                        <p:tgtEl>
                                          <p:spTgt spid="4">
                                            <p:txEl>
                                              <p:pRg st="8" end="8"/>
                                            </p:txEl>
                                          </p:spTgt>
                                        </p:tgtEl>
                                        <p:attrNameLst>
                                          <p:attrName>style.visibility</p:attrName>
                                        </p:attrNameLst>
                                      </p:cBhvr>
                                      <p:to>
                                        <p:strVal val="visible"/>
                                      </p:to>
                                    </p:set>
                                    <p:animEffect transition="in" filter="barn(inVertical)">
                                      <p:cBhvr>
                                        <p:cTn id="19" dur="500"/>
                                        <p:tgtEl>
                                          <p:spTgt spid="4">
                                            <p:txEl>
                                              <p:pRg st="8" end="8"/>
                                            </p:txEl>
                                          </p:spTgt>
                                        </p:tgtEl>
                                      </p:cBhvr>
                                    </p:animEffect>
                                  </p:childTnLst>
                                </p:cTn>
                              </p:par>
                            </p:childTnLst>
                          </p:cTn>
                        </p:par>
                        <p:par>
                          <p:cTn id="20" fill="hold">
                            <p:stCondLst>
                              <p:cond delay="3500"/>
                            </p:stCondLst>
                            <p:childTnLst>
                              <p:par>
                                <p:cTn id="21" presetID="2" presetClass="entr" presetSubtype="4" fill="hold" nodeType="afterEffect">
                                  <p:stCondLst>
                                    <p:cond delay="1000"/>
                                  </p:stCondLst>
                                  <p:childTnLst>
                                    <p:set>
                                      <p:cBhvr>
                                        <p:cTn id="22" dur="1" fill="hold">
                                          <p:stCondLst>
                                            <p:cond delay="0"/>
                                          </p:stCondLst>
                                        </p:cTn>
                                        <p:tgtEl>
                                          <p:spTgt spid="4">
                                            <p:txEl>
                                              <p:pRg st="10" end="10"/>
                                            </p:txEl>
                                          </p:spTgt>
                                        </p:tgtEl>
                                        <p:attrNameLst>
                                          <p:attrName>style.visibility</p:attrName>
                                        </p:attrNameLst>
                                      </p:cBhvr>
                                      <p:to>
                                        <p:strVal val="visible"/>
                                      </p:to>
                                    </p:set>
                                    <p:anim calcmode="lin" valueType="num">
                                      <p:cBhvr additive="base">
                                        <p:cTn id="2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solidFill>
                  <a:prstClr val="black"/>
                </a:solidFill>
              </a:rPr>
              <a:t>EViews</a:t>
            </a:r>
            <a:r>
              <a:rPr lang="en-US" sz="4400" b="1" dirty="0" smtClean="0">
                <a:solidFill>
                  <a:prstClr val="black"/>
                </a:solidFill>
              </a:rPr>
              <a:t> 8 Installation</a:t>
            </a:r>
            <a:endParaRPr lang="en-US" sz="4400" b="1" dirty="0">
              <a:solidFill>
                <a:prstClr val="black"/>
              </a:solidFill>
            </a:endParaRPr>
          </a:p>
        </p:txBody>
      </p:sp>
      <p:sp>
        <p:nvSpPr>
          <p:cNvPr id="5" name="Slide Number Placeholder 4"/>
          <p:cNvSpPr>
            <a:spLocks noGrp="1"/>
          </p:cNvSpPr>
          <p:nvPr>
            <p:ph type="sldNum" sz="quarter" idx="12"/>
          </p:nvPr>
        </p:nvSpPr>
        <p:spPr/>
        <p:txBody>
          <a:bodyPr/>
          <a:lstStyle/>
          <a:p>
            <a:fld id="{ED857940-2977-481F-B5AB-04C860BD796D}" type="slidenum">
              <a:rPr lang="en-US" smtClean="0">
                <a:solidFill>
                  <a:prstClr val="black">
                    <a:tint val="75000"/>
                  </a:prstClr>
                </a:solidFill>
              </a:rPr>
              <a:pPr/>
              <a:t>20</a:t>
            </a:fld>
            <a:endParaRPr lang="en-US">
              <a:solidFill>
                <a:prstClr val="black">
                  <a:tint val="75000"/>
                </a:prstClr>
              </a:solidFill>
            </a:endParaRPr>
          </a:p>
        </p:txBody>
      </p:sp>
      <p:sp>
        <p:nvSpPr>
          <p:cNvPr id="4" name="TextBox 3"/>
          <p:cNvSpPr txBox="1"/>
          <p:nvPr/>
        </p:nvSpPr>
        <p:spPr>
          <a:xfrm>
            <a:off x="0" y="990600"/>
            <a:ext cx="9144000" cy="5909310"/>
          </a:xfrm>
          <a:prstGeom prst="rect">
            <a:avLst/>
          </a:prstGeom>
          <a:noFill/>
        </p:spPr>
        <p:txBody>
          <a:bodyPr wrap="square" rtlCol="0">
            <a:spAutoFit/>
          </a:bodyPr>
          <a:lstStyle/>
          <a:p>
            <a:r>
              <a:rPr lang="en-US" dirty="0" smtClean="0">
                <a:solidFill>
                  <a:prstClr val="black"/>
                </a:solidFill>
              </a:rPr>
              <a:t>For installation of </a:t>
            </a:r>
            <a:r>
              <a:rPr lang="en-US" dirty="0" err="1" smtClean="0">
                <a:solidFill>
                  <a:prstClr val="black"/>
                </a:solidFill>
              </a:rPr>
              <a:t>EViews</a:t>
            </a:r>
            <a:r>
              <a:rPr lang="en-US" dirty="0" smtClean="0">
                <a:solidFill>
                  <a:prstClr val="black"/>
                </a:solidFill>
              </a:rPr>
              <a:t>, you will have to disable your anti-virus during the installation process. In your Anti-virus program you should get an option to disable the anti-virus under settings or status menu. If you are not able to disable the anti-virus, you will not be able to install </a:t>
            </a:r>
            <a:r>
              <a:rPr lang="en-US" dirty="0" err="1" smtClean="0">
                <a:solidFill>
                  <a:prstClr val="black"/>
                </a:solidFill>
              </a:rPr>
              <a:t>EViews</a:t>
            </a:r>
            <a:r>
              <a:rPr lang="en-US" dirty="0" smtClean="0">
                <a:solidFill>
                  <a:prstClr val="black"/>
                </a:solidFill>
              </a:rPr>
              <a:t> 8 .</a:t>
            </a:r>
          </a:p>
          <a:p>
            <a:endParaRPr lang="en-US" dirty="0" smtClean="0">
              <a:solidFill>
                <a:prstClr val="black"/>
              </a:solidFill>
            </a:endParaRPr>
          </a:p>
          <a:p>
            <a:r>
              <a:rPr lang="en-US" dirty="0" smtClean="0">
                <a:solidFill>
                  <a:prstClr val="black"/>
                </a:solidFill>
              </a:rPr>
              <a:t>Please follow the steps below to install </a:t>
            </a:r>
            <a:r>
              <a:rPr lang="en-US" dirty="0" err="1" smtClean="0">
                <a:solidFill>
                  <a:prstClr val="black"/>
                </a:solidFill>
              </a:rPr>
              <a:t>EViews</a:t>
            </a:r>
            <a:r>
              <a:rPr lang="en-US" dirty="0" smtClean="0">
                <a:solidFill>
                  <a:prstClr val="black"/>
                </a:solidFill>
              </a:rPr>
              <a:t> 8 on your system:</a:t>
            </a:r>
          </a:p>
          <a:p>
            <a:endParaRPr lang="en-US" dirty="0">
              <a:solidFill>
                <a:prstClr val="black"/>
              </a:solidFill>
            </a:endParaRPr>
          </a:p>
          <a:p>
            <a:pPr marL="342900" indent="-342900">
              <a:buFont typeface="+mj-lt"/>
              <a:buAutoNum type="arabicPeriod"/>
            </a:pPr>
            <a:r>
              <a:rPr lang="en-US" dirty="0" smtClean="0">
                <a:solidFill>
                  <a:prstClr val="black"/>
                </a:solidFill>
              </a:rPr>
              <a:t>Step 1:  Open the folder named ‘</a:t>
            </a:r>
            <a:r>
              <a:rPr lang="en-US" dirty="0" err="1" smtClean="0">
                <a:solidFill>
                  <a:prstClr val="black"/>
                </a:solidFill>
              </a:rPr>
              <a:t>EViews</a:t>
            </a:r>
            <a:r>
              <a:rPr lang="en-US" dirty="0" smtClean="0">
                <a:solidFill>
                  <a:prstClr val="black"/>
                </a:solidFill>
              </a:rPr>
              <a:t> 8’ in your SanDisk pen drive</a:t>
            </a:r>
          </a:p>
          <a:p>
            <a:pPr marL="342900" indent="-342900">
              <a:buFont typeface="+mj-lt"/>
              <a:buAutoNum type="arabicPeriod"/>
            </a:pPr>
            <a:r>
              <a:rPr lang="en-US" dirty="0" smtClean="0">
                <a:solidFill>
                  <a:prstClr val="black"/>
                </a:solidFill>
              </a:rPr>
              <a:t>Step 2: </a:t>
            </a:r>
            <a:r>
              <a:rPr lang="en-US" dirty="0">
                <a:solidFill>
                  <a:prstClr val="black"/>
                </a:solidFill>
              </a:rPr>
              <a:t>Double click on EViews8Installer.exe </a:t>
            </a:r>
            <a:r>
              <a:rPr lang="en-US" dirty="0" smtClean="0">
                <a:solidFill>
                  <a:prstClr val="black"/>
                </a:solidFill>
              </a:rPr>
              <a:t>file</a:t>
            </a:r>
          </a:p>
          <a:p>
            <a:pPr marL="342900" indent="-342900">
              <a:buFont typeface="+mj-lt"/>
              <a:buAutoNum type="arabicPeriod"/>
            </a:pPr>
            <a:r>
              <a:rPr lang="en-US" dirty="0">
                <a:solidFill>
                  <a:prstClr val="black"/>
                </a:solidFill>
              </a:rPr>
              <a:t>Step 3: </a:t>
            </a:r>
            <a:r>
              <a:rPr lang="en-US" dirty="0" smtClean="0">
                <a:solidFill>
                  <a:prstClr val="black"/>
                </a:solidFill>
              </a:rPr>
              <a:t>A dialog box shall appear on your screen asking to confirm the requisite changes on your system by the </a:t>
            </a:r>
            <a:r>
              <a:rPr lang="en-US" dirty="0" err="1" smtClean="0">
                <a:solidFill>
                  <a:prstClr val="black"/>
                </a:solidFill>
              </a:rPr>
              <a:t>EViews</a:t>
            </a:r>
            <a:r>
              <a:rPr lang="en-US" dirty="0" smtClean="0">
                <a:solidFill>
                  <a:prstClr val="black"/>
                </a:solidFill>
              </a:rPr>
              <a:t> program. Click on YES. </a:t>
            </a:r>
            <a:r>
              <a:rPr lang="en-US" dirty="0" err="1" smtClean="0">
                <a:solidFill>
                  <a:prstClr val="black"/>
                </a:solidFill>
              </a:rPr>
              <a:t>EViews</a:t>
            </a:r>
            <a:r>
              <a:rPr lang="en-US" dirty="0" smtClean="0">
                <a:solidFill>
                  <a:prstClr val="black"/>
                </a:solidFill>
              </a:rPr>
              <a:t> </a:t>
            </a:r>
            <a:r>
              <a:rPr lang="en-US" dirty="0" err="1" smtClean="0">
                <a:solidFill>
                  <a:prstClr val="black"/>
                </a:solidFill>
              </a:rPr>
              <a:t>InstallShield</a:t>
            </a:r>
            <a:r>
              <a:rPr lang="en-US" dirty="0" smtClean="0">
                <a:solidFill>
                  <a:prstClr val="black"/>
                </a:solidFill>
              </a:rPr>
              <a:t> Wizard shall open.</a:t>
            </a:r>
          </a:p>
          <a:p>
            <a:pPr marL="342900" indent="-342900">
              <a:buFont typeface="+mj-lt"/>
              <a:buAutoNum type="arabicPeriod"/>
            </a:pPr>
            <a:endParaRPr lang="en-US" dirty="0">
              <a:solidFill>
                <a:prstClr val="black"/>
              </a:solidFill>
            </a:endParaRPr>
          </a:p>
          <a:p>
            <a:pPr marL="342900" indent="-342900">
              <a:buFont typeface="+mj-lt"/>
              <a:buAutoNum type="arabicPeriod"/>
            </a:pPr>
            <a:endParaRPr lang="en-US" dirty="0" smtClean="0">
              <a:solidFill>
                <a:prstClr val="black"/>
              </a:solidFill>
            </a:endParaRPr>
          </a:p>
          <a:p>
            <a:pPr marL="342900" indent="-342900">
              <a:buFont typeface="+mj-lt"/>
              <a:buAutoNum type="arabicPeriod"/>
            </a:pPr>
            <a:endParaRPr lang="en-US" dirty="0">
              <a:solidFill>
                <a:prstClr val="black"/>
              </a:solidFill>
            </a:endParaRPr>
          </a:p>
          <a:p>
            <a:pPr marL="342900" indent="-342900">
              <a:buFont typeface="+mj-lt"/>
              <a:buAutoNum type="arabicPeriod"/>
            </a:pPr>
            <a:endParaRPr lang="en-US" dirty="0" smtClean="0">
              <a:solidFill>
                <a:prstClr val="black"/>
              </a:solidFill>
            </a:endParaRPr>
          </a:p>
          <a:p>
            <a:pPr marL="342900" indent="-342900">
              <a:buFont typeface="+mj-lt"/>
              <a:buAutoNum type="arabicPeriod"/>
            </a:pPr>
            <a:endParaRPr lang="en-US" dirty="0">
              <a:solidFill>
                <a:prstClr val="black"/>
              </a:solidFill>
            </a:endParaRPr>
          </a:p>
          <a:p>
            <a:pPr marL="342900" indent="-342900">
              <a:buFont typeface="+mj-lt"/>
              <a:buAutoNum type="arabicPeriod"/>
            </a:pPr>
            <a:endParaRPr lang="en-US" dirty="0" smtClean="0">
              <a:solidFill>
                <a:prstClr val="black"/>
              </a:solidFill>
            </a:endParaRPr>
          </a:p>
          <a:p>
            <a:pPr marL="342900" indent="-342900">
              <a:buFont typeface="+mj-lt"/>
              <a:buAutoNum type="arabicPeriod"/>
            </a:pPr>
            <a:endParaRPr lang="en-US" dirty="0">
              <a:solidFill>
                <a:prstClr val="black"/>
              </a:solidFill>
            </a:endParaRPr>
          </a:p>
          <a:p>
            <a:pPr marL="342900" indent="-342900">
              <a:buFont typeface="+mj-lt"/>
              <a:buAutoNum type="arabicPeriod"/>
            </a:pPr>
            <a:endParaRPr lang="en-US" dirty="0" smtClean="0">
              <a:solidFill>
                <a:prstClr val="black"/>
              </a:solidFill>
            </a:endParaRPr>
          </a:p>
          <a:p>
            <a:pPr marL="342900" indent="-342900">
              <a:buFont typeface="+mj-lt"/>
              <a:buAutoNum type="arabicPeriod"/>
            </a:pPr>
            <a:endParaRPr lang="en-US" dirty="0">
              <a:solidFill>
                <a:prstClr val="black"/>
              </a:solidFill>
            </a:endParaRPr>
          </a:p>
          <a:p>
            <a:pPr marL="342900" indent="-342900">
              <a:buFont typeface="+mj-lt"/>
              <a:buAutoNum type="arabicPeriod"/>
            </a:pPr>
            <a:endParaRPr lang="en-US" dirty="0">
              <a:solidFill>
                <a:prstClr val="black"/>
              </a:solidFill>
            </a:endParaRPr>
          </a:p>
          <a:p>
            <a:pPr marL="342900" indent="-342900">
              <a:buFont typeface="+mj-lt"/>
              <a:buAutoNum type="arabicPeriod"/>
            </a:pPr>
            <a:r>
              <a:rPr lang="en-US" dirty="0" smtClean="0">
                <a:solidFill>
                  <a:prstClr val="black"/>
                </a:solidFill>
              </a:rPr>
              <a:t>Step 4: Click on ‘Next’ </a:t>
            </a:r>
            <a:endParaRPr lang="en-US" dirty="0">
              <a:solidFill>
                <a:prstClr val="black"/>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126" t="16046" r="24057" b="16044"/>
          <a:stretch/>
        </p:blipFill>
        <p:spPr bwMode="auto">
          <a:xfrm>
            <a:off x="3276599" y="3822030"/>
            <a:ext cx="4120243" cy="3035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3023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21</a:t>
            </a:fld>
            <a:endParaRPr lang="en-US"/>
          </a:p>
        </p:txBody>
      </p:sp>
      <p:sp>
        <p:nvSpPr>
          <p:cNvPr id="4" name="TextBox 3"/>
          <p:cNvSpPr txBox="1"/>
          <p:nvPr/>
        </p:nvSpPr>
        <p:spPr>
          <a:xfrm>
            <a:off x="0" y="1066800"/>
            <a:ext cx="9144000" cy="5632311"/>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smtClean="0"/>
              <a:t>5. Step </a:t>
            </a:r>
            <a:r>
              <a:rPr lang="en-US" dirty="0"/>
              <a:t>5</a:t>
            </a:r>
            <a:r>
              <a:rPr lang="en-US" dirty="0" smtClean="0"/>
              <a:t>: Select the radio button “I accept the terms of the license agreement”. Click on ‘Next’</a:t>
            </a:r>
          </a:p>
          <a:p>
            <a:r>
              <a:rPr lang="en-US" dirty="0" smtClean="0"/>
              <a:t>6. Step 6: The dialog box for choosing destination folder for saving the software shall appear. Click ‘Next’ and </a:t>
            </a:r>
            <a:r>
              <a:rPr lang="en-US" dirty="0" err="1" smtClean="0"/>
              <a:t>EViews</a:t>
            </a:r>
            <a:r>
              <a:rPr lang="en-US" dirty="0" smtClean="0"/>
              <a:t> shall be saved in C Drive’s ‘Program Filesx86’ folder.</a:t>
            </a:r>
          </a:p>
          <a:p>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118" t="15105" r="24521" b="16418"/>
          <a:stretch/>
        </p:blipFill>
        <p:spPr bwMode="auto">
          <a:xfrm>
            <a:off x="2016243" y="1048603"/>
            <a:ext cx="5298957" cy="413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1008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22</a:t>
            </a:fld>
            <a:endParaRPr lang="en-US"/>
          </a:p>
        </p:txBody>
      </p:sp>
      <p:sp>
        <p:nvSpPr>
          <p:cNvPr id="4" name="TextBox 3"/>
          <p:cNvSpPr txBox="1"/>
          <p:nvPr/>
        </p:nvSpPr>
        <p:spPr>
          <a:xfrm>
            <a:off x="0" y="1066800"/>
            <a:ext cx="9144000" cy="5632311"/>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a:t>7</a:t>
            </a:r>
            <a:r>
              <a:rPr lang="en-US" dirty="0" smtClean="0"/>
              <a:t>. Step 7: Type </a:t>
            </a:r>
            <a:r>
              <a:rPr lang="en-US" b="1" dirty="0" smtClean="0"/>
              <a:t>demo</a:t>
            </a:r>
            <a:r>
              <a:rPr lang="en-US" dirty="0" smtClean="0"/>
              <a:t> in the box for Serial Number. ‘Click Next’.</a:t>
            </a:r>
          </a:p>
          <a:p>
            <a:r>
              <a:rPr lang="en-US" dirty="0" smtClean="0"/>
              <a:t>8. Step 8: A dialog box for feature selection shall appear. All features are selected by default. Click ‘Next’. </a:t>
            </a:r>
            <a:endParaRPr lang="en-US" dirty="0"/>
          </a:p>
          <a:p>
            <a:r>
              <a:rPr lang="en-US" dirty="0" smtClean="0"/>
              <a:t>9. Step 9: A dialog box for selecting a Start Menu Folder for </a:t>
            </a:r>
            <a:r>
              <a:rPr lang="en-US" dirty="0" err="1" smtClean="0"/>
              <a:t>EViews</a:t>
            </a:r>
            <a:r>
              <a:rPr lang="en-US" dirty="0" smtClean="0"/>
              <a:t> shall appear. Click ‘Next’. </a:t>
            </a:r>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35" t="14584" r="25316" b="17086"/>
          <a:stretch/>
        </p:blipFill>
        <p:spPr bwMode="auto">
          <a:xfrm>
            <a:off x="1905000" y="990600"/>
            <a:ext cx="5592507"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627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23</a:t>
            </a:fld>
            <a:endParaRPr lang="en-US"/>
          </a:p>
        </p:txBody>
      </p:sp>
      <p:sp>
        <p:nvSpPr>
          <p:cNvPr id="4" name="TextBox 3"/>
          <p:cNvSpPr txBox="1"/>
          <p:nvPr/>
        </p:nvSpPr>
        <p:spPr>
          <a:xfrm>
            <a:off x="0" y="1066800"/>
            <a:ext cx="9144000" cy="5355312"/>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smtClean="0"/>
              <a:t>10. Step 10: The License Agreement dialog box shall appear as shown above. Select the option “Yes, I would like to stop </a:t>
            </a:r>
            <a:r>
              <a:rPr lang="en-US" dirty="0" err="1" smtClean="0"/>
              <a:t>EViews</a:t>
            </a:r>
            <a:r>
              <a:rPr lang="en-US" dirty="0" smtClean="0"/>
              <a:t> from checking for any product updates”. Click ‘Next’.  </a:t>
            </a:r>
          </a:p>
          <a:p>
            <a:r>
              <a:rPr lang="en-US" dirty="0" smtClean="0"/>
              <a:t>11. Step 11:  The installation process shall begin. Sit back and relax.</a:t>
            </a:r>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441" t="16045" r="24161" b="16464"/>
          <a:stretch/>
        </p:blipFill>
        <p:spPr bwMode="auto">
          <a:xfrm>
            <a:off x="1905000" y="1066800"/>
            <a:ext cx="567682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1425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24</a:t>
            </a:fld>
            <a:endParaRPr lang="en-US"/>
          </a:p>
        </p:txBody>
      </p:sp>
      <p:sp>
        <p:nvSpPr>
          <p:cNvPr id="4" name="TextBox 3"/>
          <p:cNvSpPr txBox="1"/>
          <p:nvPr/>
        </p:nvSpPr>
        <p:spPr>
          <a:xfrm>
            <a:off x="0" y="1066800"/>
            <a:ext cx="9144000" cy="5632311"/>
          </a:xfrm>
          <a:prstGeom prst="rect">
            <a:avLst/>
          </a:prstGeom>
          <a:noFill/>
        </p:spPr>
        <p:txBody>
          <a:bodyPr wrap="square" rtlCol="0">
            <a:spAutoFit/>
          </a:bodyPr>
          <a:lstStyle/>
          <a:p>
            <a:r>
              <a:rPr lang="en-US" dirty="0" smtClean="0"/>
              <a:t>  </a:t>
            </a:r>
          </a:p>
          <a:p>
            <a:endParaRPr lang="en-US" dirty="0"/>
          </a:p>
          <a:p>
            <a:endParaRPr lang="en-US" dirty="0" smtClean="0"/>
          </a:p>
          <a:p>
            <a:endParaRPr lang="en-US" dirty="0" smtClean="0"/>
          </a:p>
          <a:p>
            <a:endParaRPr lang="en-US" dirty="0"/>
          </a:p>
          <a:p>
            <a:endParaRPr lang="en-US" dirty="0"/>
          </a:p>
          <a:p>
            <a:endParaRPr lang="en-US" dirty="0" smtClean="0"/>
          </a:p>
          <a:p>
            <a:r>
              <a:rPr lang="en-US" dirty="0" smtClean="0"/>
              <a:t>12. Step 12: The Question dialog box as shown above shall appear. Click ‘No’.  </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13. Step 13:  The Question dialog box asking for creation of a desktop shortcut to </a:t>
            </a:r>
            <a:r>
              <a:rPr lang="en-US" dirty="0" err="1" smtClean="0"/>
              <a:t>EViews</a:t>
            </a:r>
            <a:r>
              <a:rPr lang="en-US" dirty="0" smtClean="0"/>
              <a:t> 8 shall appear (as shown above). Click ‘</a:t>
            </a:r>
            <a:r>
              <a:rPr lang="en-US" dirty="0"/>
              <a:t>Y</a:t>
            </a:r>
            <a:r>
              <a:rPr lang="en-US" dirty="0" smtClean="0"/>
              <a:t>es’</a:t>
            </a:r>
          </a:p>
          <a:p>
            <a:endParaRPr lang="en-US" dirty="0"/>
          </a:p>
          <a:p>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596" t="38619" r="32239" b="37656"/>
          <a:stretch/>
        </p:blipFill>
        <p:spPr bwMode="auto">
          <a:xfrm>
            <a:off x="2438400" y="1098645"/>
            <a:ext cx="4575412" cy="1735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4371" t="39692" r="34056" b="39412"/>
          <a:stretch/>
        </p:blipFill>
        <p:spPr bwMode="auto">
          <a:xfrm>
            <a:off x="2750024" y="3424450"/>
            <a:ext cx="4107976" cy="152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1978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25</a:t>
            </a:fld>
            <a:endParaRPr lang="en-US"/>
          </a:p>
        </p:txBody>
      </p:sp>
      <p:sp>
        <p:nvSpPr>
          <p:cNvPr id="4" name="TextBox 3"/>
          <p:cNvSpPr txBox="1"/>
          <p:nvPr/>
        </p:nvSpPr>
        <p:spPr>
          <a:xfrm>
            <a:off x="0" y="1066800"/>
            <a:ext cx="9144000" cy="6463308"/>
          </a:xfrm>
          <a:prstGeom prst="rect">
            <a:avLst/>
          </a:prstGeom>
          <a:noFill/>
        </p:spPr>
        <p:txBody>
          <a:bodyPr wrap="square" rtlCol="0">
            <a:spAutoFit/>
          </a:bodyPr>
          <a:lstStyle/>
          <a:p>
            <a:r>
              <a:rPr lang="en-US" dirty="0" smtClean="0"/>
              <a:t>  </a:t>
            </a:r>
          </a:p>
          <a:p>
            <a:endParaRPr lang="en-US" dirty="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14. Step 14: The window for </a:t>
            </a:r>
            <a:r>
              <a:rPr lang="en-US" dirty="0" err="1" smtClean="0"/>
              <a:t>EViews</a:t>
            </a:r>
            <a:r>
              <a:rPr lang="en-US" dirty="0" smtClean="0"/>
              <a:t> Installation Completion shall appear </a:t>
            </a:r>
            <a:r>
              <a:rPr lang="en-US" dirty="0"/>
              <a:t>(</a:t>
            </a:r>
            <a:r>
              <a:rPr lang="en-US" dirty="0" smtClean="0"/>
              <a:t>as shown above). Click ‘Finish’. The </a:t>
            </a:r>
            <a:r>
              <a:rPr lang="en-US" dirty="0" err="1" smtClean="0"/>
              <a:t>EViews</a:t>
            </a:r>
            <a:r>
              <a:rPr lang="en-US" dirty="0" smtClean="0"/>
              <a:t> 8 Folder showing the list of files installed will appear. Enjoy the power of </a:t>
            </a:r>
            <a:r>
              <a:rPr lang="en-US" dirty="0" err="1" smtClean="0"/>
              <a:t>EViews</a:t>
            </a:r>
            <a:r>
              <a:rPr lang="en-US" dirty="0" smtClean="0"/>
              <a:t> 8!  </a:t>
            </a:r>
          </a:p>
          <a:p>
            <a:endParaRPr lang="en-US" dirty="0"/>
          </a:p>
          <a:p>
            <a:endParaRPr lang="en-US"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230" t="16045" r="26785" b="17020"/>
          <a:stretch/>
        </p:blipFill>
        <p:spPr bwMode="auto">
          <a:xfrm>
            <a:off x="1385248" y="990600"/>
            <a:ext cx="6373504" cy="4896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5683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26</a:t>
            </a:fld>
            <a:endParaRPr lang="en-US"/>
          </a:p>
        </p:txBody>
      </p:sp>
      <p:sp>
        <p:nvSpPr>
          <p:cNvPr id="4" name="TextBox 3"/>
          <p:cNvSpPr txBox="1"/>
          <p:nvPr/>
        </p:nvSpPr>
        <p:spPr>
          <a:xfrm>
            <a:off x="0" y="1066800"/>
            <a:ext cx="9144000" cy="5632311"/>
          </a:xfrm>
          <a:prstGeom prst="rect">
            <a:avLst/>
          </a:prstGeom>
          <a:noFill/>
        </p:spPr>
        <p:txBody>
          <a:bodyPr wrap="square" rtlCol="0">
            <a:spAutoFit/>
          </a:bodyPr>
          <a:lstStyle/>
          <a:p>
            <a:r>
              <a:rPr lang="en-US" dirty="0" smtClean="0"/>
              <a:t>  </a:t>
            </a:r>
          </a:p>
          <a:p>
            <a:endParaRPr lang="en-US" dirty="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15. Step 15: The </a:t>
            </a:r>
            <a:r>
              <a:rPr lang="en-US" dirty="0" err="1" smtClean="0"/>
              <a:t>EViews</a:t>
            </a:r>
            <a:r>
              <a:rPr lang="en-US" dirty="0" smtClean="0"/>
              <a:t> 8 Folder showing the list of files installed will appear. Close this window.</a:t>
            </a:r>
            <a:endParaRPr lang="en-US" dirty="0"/>
          </a:p>
          <a:p>
            <a:endParaRPr 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398" t="10075" r="9469" b="15678"/>
          <a:stretch/>
        </p:blipFill>
        <p:spPr bwMode="auto">
          <a:xfrm>
            <a:off x="1643417" y="1047530"/>
            <a:ext cx="6052783" cy="466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6569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27</a:t>
            </a:fld>
            <a:endParaRPr lang="en-US"/>
          </a:p>
        </p:txBody>
      </p:sp>
      <p:sp>
        <p:nvSpPr>
          <p:cNvPr id="4" name="TextBox 3"/>
          <p:cNvSpPr txBox="1"/>
          <p:nvPr/>
        </p:nvSpPr>
        <p:spPr>
          <a:xfrm>
            <a:off x="0" y="1066800"/>
            <a:ext cx="9144000" cy="6186309"/>
          </a:xfrm>
          <a:prstGeom prst="rect">
            <a:avLst/>
          </a:prstGeom>
          <a:noFill/>
        </p:spPr>
        <p:txBody>
          <a:bodyPr wrap="square" rtlCol="0">
            <a:spAutoFit/>
          </a:bodyPr>
          <a:lstStyle/>
          <a:p>
            <a:r>
              <a:rPr lang="en-US" dirty="0" smtClean="0"/>
              <a:t>16. Step 16: Open the </a:t>
            </a:r>
            <a:r>
              <a:rPr lang="en-US" dirty="0" err="1" smtClean="0"/>
              <a:t>EViews</a:t>
            </a:r>
            <a:r>
              <a:rPr lang="en-US" dirty="0" smtClean="0"/>
              <a:t> 8 folder in your </a:t>
            </a:r>
            <a:r>
              <a:rPr lang="en-US" dirty="0" err="1" smtClean="0"/>
              <a:t>pendrive</a:t>
            </a:r>
            <a:r>
              <a:rPr lang="en-US" dirty="0" smtClean="0"/>
              <a:t>. Open the ‘patch’ folder. Copy the </a:t>
            </a:r>
            <a:r>
              <a:rPr lang="en-US" dirty="0"/>
              <a:t>application named </a:t>
            </a:r>
            <a:r>
              <a:rPr lang="en-US" dirty="0" smtClean="0"/>
              <a:t>“EViews.8-patch </a:t>
            </a:r>
            <a:r>
              <a:rPr lang="en-US" dirty="0"/>
              <a:t>(32-bit</a:t>
            </a:r>
            <a:r>
              <a:rPr lang="en-US" dirty="0" smtClean="0"/>
              <a:t>).exe”. </a:t>
            </a:r>
          </a:p>
          <a:p>
            <a:r>
              <a:rPr lang="en-US" dirty="0" smtClean="0"/>
              <a:t>If you don’t see “EViews.8-patch (32-bit).exe” and only see “EViews.8-patch (32-bit).</a:t>
            </a:r>
            <a:r>
              <a:rPr lang="en-US" dirty="0" err="1" smtClean="0"/>
              <a:t>rar</a:t>
            </a:r>
            <a:r>
              <a:rPr lang="en-US" dirty="0" smtClean="0"/>
              <a:t>”, extract the “EViews.8-patch (32-bit).</a:t>
            </a:r>
            <a:r>
              <a:rPr lang="en-US" dirty="0" err="1" smtClean="0"/>
              <a:t>rar</a:t>
            </a:r>
            <a:r>
              <a:rPr lang="en-US" dirty="0" smtClean="0"/>
              <a:t>” file using WinRAR application. </a:t>
            </a:r>
            <a:r>
              <a:rPr lang="en-US" dirty="0" smtClean="0"/>
              <a:t>For this, right click </a:t>
            </a:r>
            <a:r>
              <a:rPr lang="en-US" dirty="0"/>
              <a:t>on “EViews.8-patch (32-bit).</a:t>
            </a:r>
            <a:r>
              <a:rPr lang="en-US" dirty="0" err="1"/>
              <a:t>rar</a:t>
            </a:r>
            <a:r>
              <a:rPr lang="en-US" dirty="0"/>
              <a:t>” </a:t>
            </a:r>
            <a:r>
              <a:rPr lang="en-US" dirty="0" smtClean="0"/>
              <a:t>and click on “Extract here”. Now, copy </a:t>
            </a:r>
            <a:r>
              <a:rPr lang="en-US" dirty="0" smtClean="0"/>
              <a:t>the application named “EViews.8-patch (32-bit).exe”.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r>
              <a:rPr lang="en-US" dirty="0" smtClean="0"/>
              <a:t>Now go to C drive of your system.  Open the folder named “Program Files (x86). Open the folder named “</a:t>
            </a:r>
            <a:r>
              <a:rPr lang="en-US" dirty="0" err="1" smtClean="0"/>
              <a:t>EViews</a:t>
            </a:r>
            <a:r>
              <a:rPr lang="en-US" dirty="0" smtClean="0"/>
              <a:t> 8”. Paste </a:t>
            </a:r>
            <a:r>
              <a:rPr lang="en-US" dirty="0"/>
              <a:t>the copied “EViews.8-patch (32-bit).exe</a:t>
            </a:r>
            <a:r>
              <a:rPr lang="en-US" dirty="0" smtClean="0"/>
              <a:t>” file here.</a:t>
            </a:r>
          </a:p>
          <a:p>
            <a:endParaRPr lang="en-US" dirty="0"/>
          </a:p>
          <a:p>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280" t="6199" r="32658" b="24523"/>
          <a:stretch/>
        </p:blipFill>
        <p:spPr bwMode="auto">
          <a:xfrm>
            <a:off x="2906178" y="2743200"/>
            <a:ext cx="4713822" cy="321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3651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EViews</a:t>
            </a:r>
            <a:r>
              <a:rPr lang="en-US" sz="4400" b="1" dirty="0" smtClean="0"/>
              <a:t> 8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28</a:t>
            </a:fld>
            <a:endParaRPr lang="en-US"/>
          </a:p>
        </p:txBody>
      </p:sp>
      <p:sp>
        <p:nvSpPr>
          <p:cNvPr id="4" name="TextBox 3"/>
          <p:cNvSpPr txBox="1"/>
          <p:nvPr/>
        </p:nvSpPr>
        <p:spPr>
          <a:xfrm>
            <a:off x="0" y="1066800"/>
            <a:ext cx="9144000" cy="10064294"/>
          </a:xfrm>
          <a:prstGeom prst="rect">
            <a:avLst/>
          </a:prstGeom>
          <a:noFill/>
        </p:spPr>
        <p:txBody>
          <a:bodyPr wrap="square" rtlCol="0">
            <a:spAutoFit/>
          </a:bodyPr>
          <a:lstStyle/>
          <a:p>
            <a:r>
              <a:rPr lang="en-US" dirty="0" smtClean="0"/>
              <a:t>17. Step 17: </a:t>
            </a:r>
            <a:r>
              <a:rPr lang="en-US" dirty="0"/>
              <a:t>After pasting the “EViews.8-patch (32-bit).exe” file </a:t>
            </a:r>
            <a:r>
              <a:rPr lang="en-US" dirty="0" smtClean="0"/>
              <a:t>in </a:t>
            </a:r>
            <a:r>
              <a:rPr lang="en-US" dirty="0" err="1" smtClean="0"/>
              <a:t>EViews</a:t>
            </a:r>
            <a:r>
              <a:rPr lang="en-US" dirty="0" smtClean="0"/>
              <a:t> 8 folder, double click on this file to run it. Click “Yes” on the dialog box that appears to allow the software to make changes to your system. The following black box appears (with music in the background). Click on “Patch” button. The patch file shall run. Soon you will see a “DONE” button in the bottom of this black box. Click on the “DONE” button. And then click “EXIT” button. The black box shall be closed (and the music shall stop).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18. Step 18: Go to your desktop and double click on “</a:t>
            </a:r>
            <a:r>
              <a:rPr lang="en-US" dirty="0" err="1" smtClean="0"/>
              <a:t>Eviews</a:t>
            </a:r>
            <a:r>
              <a:rPr lang="en-US" dirty="0" smtClean="0"/>
              <a:t> 8” icon to open the software.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r>
              <a:rPr lang="en-US" dirty="0" smtClean="0"/>
              <a:t>Now go to C drive of your system.  Open the folder named “Program Files (x86). Open the folder named “</a:t>
            </a:r>
            <a:r>
              <a:rPr lang="en-US" dirty="0" err="1" smtClean="0"/>
              <a:t>EViews</a:t>
            </a:r>
            <a:r>
              <a:rPr lang="en-US" dirty="0" smtClean="0"/>
              <a:t> 8”. Paste </a:t>
            </a:r>
            <a:r>
              <a:rPr lang="en-US" dirty="0"/>
              <a:t>the copied “EViews.8-patch (32-bit).exe</a:t>
            </a:r>
            <a:r>
              <a:rPr lang="en-US" dirty="0" smtClean="0"/>
              <a:t>” file here.</a:t>
            </a:r>
          </a:p>
          <a:p>
            <a:endParaRPr lang="en-US" dirty="0"/>
          </a:p>
          <a:p>
            <a:endParaRPr lang="en-US" dirty="0"/>
          </a:p>
        </p:txBody>
      </p:sp>
      <p:pic>
        <p:nvPicPr>
          <p:cNvPr id="6" name="Picture 5"/>
          <p:cNvPicPr/>
          <p:nvPr/>
        </p:nvPicPr>
        <p:blipFill rotWithShape="1">
          <a:blip r:embed="rId3"/>
          <a:srcRect l="31152" t="35032" r="31197" b="39455"/>
          <a:stretch/>
        </p:blipFill>
        <p:spPr bwMode="auto">
          <a:xfrm>
            <a:off x="2846070" y="3080067"/>
            <a:ext cx="3707130" cy="17205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14656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 y="2130425"/>
            <a:ext cx="8305800" cy="1470025"/>
          </a:xfrm>
        </p:spPr>
        <p:txBody>
          <a:bodyPr/>
          <a:lstStyle/>
          <a:p>
            <a:pPr algn="l"/>
            <a:r>
              <a:rPr lang="en-US" sz="6000" dirty="0" err="1" smtClean="0">
                <a:effectLst>
                  <a:outerShdw blurRad="38100" dist="38100" dir="2700000" algn="tl">
                    <a:srgbClr val="000000">
                      <a:alpha val="43137"/>
                    </a:srgbClr>
                  </a:outerShdw>
                </a:effectLst>
              </a:rPr>
              <a:t>STATA</a:t>
            </a:r>
            <a:r>
              <a:rPr lang="en-US" sz="6000" dirty="0" smtClean="0">
                <a:effectLst>
                  <a:outerShdw blurRad="38100" dist="38100" dir="2700000" algn="tl">
                    <a:srgbClr val="000000">
                      <a:alpha val="43137"/>
                    </a:srgbClr>
                  </a:outerShdw>
                </a:effectLst>
              </a:rPr>
              <a:t> Installation…</a:t>
            </a:r>
            <a:endParaRPr lang="en-US" sz="6000"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l"/>
            <a:r>
              <a:rPr lang="en-US" sz="6000" dirty="0" err="1" smtClean="0">
                <a:effectLst>
                  <a:outerShdw blurRad="38100" dist="38100" dir="2700000" algn="tl">
                    <a:srgbClr val="000000">
                      <a:alpha val="43137"/>
                    </a:srgbClr>
                  </a:outerShdw>
                </a:effectLst>
              </a:rPr>
              <a:t>SPSS</a:t>
            </a:r>
            <a:r>
              <a:rPr lang="en-US" sz="6000" dirty="0" smtClean="0">
                <a:effectLst>
                  <a:outerShdw blurRad="38100" dist="38100" dir="2700000" algn="tl">
                    <a:srgbClr val="000000">
                      <a:alpha val="43137"/>
                    </a:srgbClr>
                  </a:outerShdw>
                </a:effectLst>
              </a:rPr>
              <a:t> Installation…</a:t>
            </a:r>
            <a:endParaRPr lang="en-US" sz="6000"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30</a:t>
            </a:fld>
            <a:endParaRPr lang="en-US"/>
          </a:p>
        </p:txBody>
      </p:sp>
      <p:sp>
        <p:nvSpPr>
          <p:cNvPr id="4" name="TextBox 3"/>
          <p:cNvSpPr txBox="1"/>
          <p:nvPr/>
        </p:nvSpPr>
        <p:spPr>
          <a:xfrm>
            <a:off x="0" y="990600"/>
            <a:ext cx="9144000" cy="5909310"/>
          </a:xfrm>
          <a:prstGeom prst="rect">
            <a:avLst/>
          </a:prstGeom>
          <a:noFill/>
        </p:spPr>
        <p:txBody>
          <a:bodyPr wrap="square" rtlCol="0">
            <a:spAutoFit/>
          </a:bodyPr>
          <a:lstStyle/>
          <a:p>
            <a:r>
              <a:rPr lang="en-US" dirty="0" smtClean="0"/>
              <a:t>Please follow the steps below to install STATA on your system:</a:t>
            </a:r>
          </a:p>
          <a:p>
            <a:endParaRPr lang="en-US" dirty="0"/>
          </a:p>
          <a:p>
            <a:pPr marL="342900" indent="-342900">
              <a:buFont typeface="+mj-lt"/>
              <a:buAutoNum type="arabicPeriod"/>
            </a:pPr>
            <a:r>
              <a:rPr lang="en-US" dirty="0" smtClean="0"/>
              <a:t>Step 1:  Open the folder named ‘STATA v13’ in your SanDisk pen drive. </a:t>
            </a:r>
          </a:p>
          <a:p>
            <a:pPr marL="342900" indent="-342900">
              <a:buFont typeface="+mj-lt"/>
              <a:buAutoNum type="arabicPeriod"/>
            </a:pPr>
            <a:r>
              <a:rPr lang="en-US" dirty="0" smtClean="0"/>
              <a:t>Step 2: </a:t>
            </a:r>
            <a:r>
              <a:rPr lang="en-US" dirty="0"/>
              <a:t>Double click on Stata13_setup.exe </a:t>
            </a:r>
            <a:r>
              <a:rPr lang="en-US" dirty="0" smtClean="0"/>
              <a:t>file</a:t>
            </a:r>
          </a:p>
          <a:p>
            <a:pPr marL="342900" indent="-342900">
              <a:buFont typeface="+mj-lt"/>
              <a:buAutoNum type="arabicPeriod"/>
            </a:pPr>
            <a:r>
              <a:rPr lang="en-US" dirty="0"/>
              <a:t>Step 3: </a:t>
            </a:r>
            <a:r>
              <a:rPr lang="en-US" dirty="0" smtClean="0"/>
              <a:t>STATA Installation Wizard shall open. Click on ‘Next’.</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a:p>
          <a:p>
            <a:endParaRPr lang="en-US" dirty="0"/>
          </a:p>
          <a:p>
            <a:r>
              <a:rPr lang="en-US" dirty="0" smtClean="0"/>
              <a:t>4.   Step 4: The License Agreement window shall appear. Select “I accept the license agreement”. Click on ‘Next’ </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1269" r="31426" b="27266"/>
          <a:stretch/>
        </p:blipFill>
        <p:spPr bwMode="auto">
          <a:xfrm>
            <a:off x="2106304" y="2438400"/>
            <a:ext cx="4827896" cy="376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3837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31</a:t>
            </a:fld>
            <a:endParaRPr lang="en-US"/>
          </a:p>
        </p:txBody>
      </p:sp>
      <p:sp>
        <p:nvSpPr>
          <p:cNvPr id="4" name="TextBox 3"/>
          <p:cNvSpPr txBox="1"/>
          <p:nvPr/>
        </p:nvSpPr>
        <p:spPr>
          <a:xfrm>
            <a:off x="0" y="990600"/>
            <a:ext cx="9144000" cy="4524315"/>
          </a:xfrm>
          <a:prstGeom prst="rect">
            <a:avLst/>
          </a:prstGeom>
          <a:noFill/>
        </p:spPr>
        <p:txBody>
          <a:bodyPr wrap="square" rtlCol="0">
            <a:spAutoFit/>
          </a:bodyPr>
          <a:lstStyle/>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smtClean="0"/>
          </a:p>
          <a:p>
            <a:endParaRPr lang="en-US" dirty="0"/>
          </a:p>
          <a:p>
            <a:endParaRPr lang="en-US" dirty="0"/>
          </a:p>
          <a:p>
            <a:r>
              <a:rPr lang="en-US" dirty="0" smtClean="0"/>
              <a:t>5. Step 5: The User Information dialog box appears. Click on ‘Next’.</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362" t="21269" r="31313" b="27472"/>
          <a:stretch/>
        </p:blipFill>
        <p:spPr bwMode="auto">
          <a:xfrm>
            <a:off x="2209800" y="990600"/>
            <a:ext cx="4856328" cy="374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1310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32</a:t>
            </a:fld>
            <a:endParaRPr lang="en-US"/>
          </a:p>
        </p:txBody>
      </p:sp>
      <p:sp>
        <p:nvSpPr>
          <p:cNvPr id="4" name="TextBox 3"/>
          <p:cNvSpPr txBox="1"/>
          <p:nvPr/>
        </p:nvSpPr>
        <p:spPr>
          <a:xfrm>
            <a:off x="0" y="990600"/>
            <a:ext cx="9144000" cy="5632311"/>
          </a:xfrm>
          <a:prstGeom prst="rect">
            <a:avLst/>
          </a:prstGeom>
          <a:noFill/>
        </p:spPr>
        <p:txBody>
          <a:bodyPr wrap="square" rtlCol="0">
            <a:spAutoFit/>
          </a:bodyPr>
          <a:lstStyle/>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smtClean="0"/>
          </a:p>
          <a:p>
            <a:endParaRPr lang="en-US" dirty="0"/>
          </a:p>
          <a:p>
            <a:endParaRPr lang="en-US" dirty="0"/>
          </a:p>
          <a:p>
            <a:r>
              <a:rPr lang="en-US" dirty="0"/>
              <a:t>6. Step 6: </a:t>
            </a:r>
            <a:r>
              <a:rPr lang="en-US" dirty="0" smtClean="0"/>
              <a:t>The Select Executable dialog box appears as shown above. Select “64-bit SE”. Click on ‘Next’.</a:t>
            </a:r>
          </a:p>
          <a:p>
            <a:endParaRPr lang="en-US" dirty="0"/>
          </a:p>
          <a:p>
            <a:r>
              <a:rPr lang="en-US" dirty="0" smtClean="0"/>
              <a:t>7. Step 7: The destination folder dialog box appears. Click on ‘Next’. The STATA software is saved in C Drives’ Program Files (x86) folder by default.</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258" t="22015" r="31434" b="28048"/>
          <a:stretch/>
        </p:blipFill>
        <p:spPr bwMode="auto">
          <a:xfrm>
            <a:off x="2057400" y="1071390"/>
            <a:ext cx="4854197" cy="3653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6216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33</a:t>
            </a:fld>
            <a:endParaRPr lang="en-US"/>
          </a:p>
        </p:txBody>
      </p:sp>
      <p:sp>
        <p:nvSpPr>
          <p:cNvPr id="4" name="TextBox 3"/>
          <p:cNvSpPr txBox="1"/>
          <p:nvPr/>
        </p:nvSpPr>
        <p:spPr>
          <a:xfrm>
            <a:off x="0" y="990600"/>
            <a:ext cx="9144000" cy="5355312"/>
          </a:xfrm>
          <a:prstGeom prst="rect">
            <a:avLst/>
          </a:prstGeom>
          <a:noFill/>
        </p:spPr>
        <p:txBody>
          <a:bodyPr wrap="square" rtlCol="0">
            <a:spAutoFit/>
          </a:bodyPr>
          <a:lstStyle/>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smtClean="0"/>
          </a:p>
          <a:p>
            <a:endParaRPr lang="en-US" dirty="0"/>
          </a:p>
          <a:p>
            <a:endParaRPr lang="en-US" dirty="0"/>
          </a:p>
          <a:p>
            <a:r>
              <a:rPr lang="en-US" dirty="0" smtClean="0"/>
              <a:t>8. </a:t>
            </a:r>
            <a:r>
              <a:rPr lang="en-US" dirty="0"/>
              <a:t>Step </a:t>
            </a:r>
            <a:r>
              <a:rPr lang="en-US" dirty="0" smtClean="0"/>
              <a:t>8: The Select Default Working Directory dialog box appears as shown above. Click on ‘Next’.</a:t>
            </a:r>
          </a:p>
          <a:p>
            <a:endParaRPr lang="en-US" dirty="0"/>
          </a:p>
          <a:p>
            <a:r>
              <a:rPr lang="en-US" dirty="0"/>
              <a:t>9</a:t>
            </a:r>
            <a:r>
              <a:rPr lang="en-US" dirty="0" smtClean="0"/>
              <a:t>. Step 9: The Ready to Install dialog box appears. Click on ‘Next’ to start the installation process.</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1268" r="31573" b="28401"/>
          <a:stretch/>
        </p:blipFill>
        <p:spPr bwMode="auto">
          <a:xfrm>
            <a:off x="2277754" y="990600"/>
            <a:ext cx="4808846" cy="368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4228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34</a:t>
            </a:fld>
            <a:endParaRPr lang="en-US"/>
          </a:p>
        </p:txBody>
      </p:sp>
      <p:sp>
        <p:nvSpPr>
          <p:cNvPr id="4" name="TextBox 3"/>
          <p:cNvSpPr txBox="1"/>
          <p:nvPr/>
        </p:nvSpPr>
        <p:spPr>
          <a:xfrm>
            <a:off x="0" y="990600"/>
            <a:ext cx="9144000" cy="5078313"/>
          </a:xfrm>
          <a:prstGeom prst="rect">
            <a:avLst/>
          </a:prstGeom>
          <a:noFill/>
        </p:spPr>
        <p:txBody>
          <a:bodyPr wrap="square" rtlCol="0">
            <a:spAutoFit/>
          </a:bodyPr>
          <a:lstStyle/>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smtClean="0"/>
          </a:p>
          <a:p>
            <a:endParaRPr lang="en-US" dirty="0"/>
          </a:p>
          <a:p>
            <a:endParaRPr lang="en-US" dirty="0"/>
          </a:p>
          <a:p>
            <a:r>
              <a:rPr lang="en-US" dirty="0" smtClean="0"/>
              <a:t>10. Step 10: The Ready to Install dialog box appears. Click on ‘Next’ to start the installation process. The installation process starts. A dialog box called “User Account Control” appears. Click on Yes. Sit back and relax.</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783" t="21829" r="31548" b="27783"/>
          <a:stretch/>
        </p:blipFill>
        <p:spPr bwMode="auto">
          <a:xfrm>
            <a:off x="2209800" y="1066800"/>
            <a:ext cx="4771030" cy="368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9379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35</a:t>
            </a:fld>
            <a:endParaRPr lang="en-US"/>
          </a:p>
        </p:txBody>
      </p:sp>
      <p:sp>
        <p:nvSpPr>
          <p:cNvPr id="4" name="TextBox 3"/>
          <p:cNvSpPr txBox="1"/>
          <p:nvPr/>
        </p:nvSpPr>
        <p:spPr>
          <a:xfrm>
            <a:off x="0" y="990600"/>
            <a:ext cx="9144000" cy="4801314"/>
          </a:xfrm>
          <a:prstGeom prst="rect">
            <a:avLst/>
          </a:prstGeom>
          <a:noFill/>
        </p:spPr>
        <p:txBody>
          <a:bodyPr wrap="square" rtlCol="0">
            <a:spAutoFit/>
          </a:bodyPr>
          <a:lstStyle/>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smtClean="0"/>
          </a:p>
          <a:p>
            <a:endParaRPr lang="en-US" dirty="0"/>
          </a:p>
          <a:p>
            <a:endParaRPr lang="en-US" dirty="0"/>
          </a:p>
          <a:p>
            <a:r>
              <a:rPr lang="en-US" dirty="0" smtClean="0"/>
              <a:t>11. Step 11: The </a:t>
            </a:r>
            <a:r>
              <a:rPr lang="en-US" dirty="0" err="1" smtClean="0"/>
              <a:t>Stata</a:t>
            </a:r>
            <a:r>
              <a:rPr lang="en-US" dirty="0" smtClean="0"/>
              <a:t> 13 successful installation dialog box appears. Click on ‘Finish’. </a:t>
            </a:r>
          </a:p>
          <a:p>
            <a:endParaRPr 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9" t="21269" r="31216" b="26944"/>
          <a:stretch/>
        </p:blipFill>
        <p:spPr bwMode="auto">
          <a:xfrm>
            <a:off x="2057400" y="1012209"/>
            <a:ext cx="4855191" cy="3788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7151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STATA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36</a:t>
            </a:fld>
            <a:endParaRPr lang="en-US"/>
          </a:p>
        </p:txBody>
      </p:sp>
      <p:sp>
        <p:nvSpPr>
          <p:cNvPr id="4" name="TextBox 3"/>
          <p:cNvSpPr txBox="1"/>
          <p:nvPr/>
        </p:nvSpPr>
        <p:spPr>
          <a:xfrm>
            <a:off x="0" y="990600"/>
            <a:ext cx="9144000" cy="5909310"/>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r>
              <a:rPr lang="en-US" dirty="0" smtClean="0"/>
              <a:t>12. </a:t>
            </a:r>
            <a:r>
              <a:rPr lang="en-US" dirty="0"/>
              <a:t>Step </a:t>
            </a:r>
            <a:r>
              <a:rPr lang="en-US" dirty="0" smtClean="0"/>
              <a:t>12: </a:t>
            </a:r>
            <a:r>
              <a:rPr lang="en-US" dirty="0"/>
              <a:t>Go to the STATA v13 folder in your pen drive. Open the Crack folder. </a:t>
            </a:r>
            <a:r>
              <a:rPr lang="en-US" dirty="0" smtClean="0"/>
              <a:t>Select the two .exe files as shown above and copy both files.</a:t>
            </a:r>
          </a:p>
          <a:p>
            <a:r>
              <a:rPr lang="en-US" dirty="0" smtClean="0"/>
              <a:t>13. Step 13: Go to C Drive and open Program Files (x86) folder. Locate folder named “</a:t>
            </a:r>
            <a:r>
              <a:rPr lang="en-US" dirty="0" err="1" smtClean="0"/>
              <a:t>Stata</a:t>
            </a:r>
            <a:r>
              <a:rPr lang="en-US" dirty="0" smtClean="0"/>
              <a:t> 13” and open it. Paste the above two copied files here. </a:t>
            </a:r>
            <a:r>
              <a:rPr lang="en-US" dirty="0"/>
              <a:t>Double click on </a:t>
            </a:r>
            <a:r>
              <a:rPr lang="en-US" dirty="0" smtClean="0"/>
              <a:t>‘StataMP.exe’ file and STATA shall open. You can also right click on “StataMP.exe” file and create a desktop shortcut for it.</a:t>
            </a:r>
            <a:endParaRPr lang="en-US" dirty="0"/>
          </a:p>
        </p:txBody>
      </p:sp>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09" t="6200" r="33918" b="13608"/>
          <a:stretch/>
        </p:blipFill>
        <p:spPr bwMode="auto">
          <a:xfrm>
            <a:off x="2298510" y="1143000"/>
            <a:ext cx="4483290" cy="397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1799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2130425"/>
            <a:ext cx="9144000" cy="1470025"/>
          </a:xfrm>
        </p:spPr>
        <p:txBody>
          <a:bodyPr/>
          <a:lstStyle/>
          <a:p>
            <a:pPr algn="l"/>
            <a:r>
              <a:rPr lang="en-US" sz="6000" b="1" dirty="0" err="1" smtClean="0"/>
              <a:t>Mendeley</a:t>
            </a:r>
            <a:r>
              <a:rPr lang="en-US" sz="6000" dirty="0" smtClean="0">
                <a:effectLst>
                  <a:outerShdw blurRad="38100" dist="38100" dir="2700000" algn="tl">
                    <a:srgbClr val="000000">
                      <a:alpha val="43137"/>
                    </a:srgbClr>
                  </a:outerShdw>
                </a:effectLst>
              </a:rPr>
              <a:t> Installation…</a:t>
            </a:r>
            <a:endParaRPr lang="en-US" sz="6000"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38</a:t>
            </a:fld>
            <a:endParaRPr lang="en-US"/>
          </a:p>
        </p:txBody>
      </p:sp>
      <p:sp>
        <p:nvSpPr>
          <p:cNvPr id="4" name="TextBox 3"/>
          <p:cNvSpPr txBox="1"/>
          <p:nvPr/>
        </p:nvSpPr>
        <p:spPr>
          <a:xfrm>
            <a:off x="0" y="990600"/>
            <a:ext cx="9144000" cy="5909310"/>
          </a:xfrm>
          <a:prstGeom prst="rect">
            <a:avLst/>
          </a:prstGeom>
          <a:noFill/>
        </p:spPr>
        <p:txBody>
          <a:bodyPr wrap="square" rtlCol="0">
            <a:spAutoFit/>
          </a:bodyPr>
          <a:lstStyle/>
          <a:p>
            <a:r>
              <a:rPr lang="en-US" dirty="0" smtClean="0"/>
              <a:t>Please follow the steps below to install </a:t>
            </a:r>
            <a:r>
              <a:rPr lang="en-US" dirty="0" err="1" smtClean="0"/>
              <a:t>Mendeley</a:t>
            </a:r>
            <a:r>
              <a:rPr lang="en-US" dirty="0" smtClean="0"/>
              <a:t> on your system:</a:t>
            </a:r>
          </a:p>
          <a:p>
            <a:endParaRPr lang="en-US" dirty="0"/>
          </a:p>
          <a:p>
            <a:pPr marL="342900" indent="-342900">
              <a:buFont typeface="+mj-lt"/>
              <a:buAutoNum type="arabicPeriod"/>
            </a:pPr>
            <a:r>
              <a:rPr lang="en-US" dirty="0" smtClean="0"/>
              <a:t>Step 1:  Open the folder named ‘</a:t>
            </a:r>
            <a:r>
              <a:rPr lang="en-US" dirty="0" err="1" smtClean="0"/>
              <a:t>Mendeley</a:t>
            </a:r>
            <a:r>
              <a:rPr lang="en-US" dirty="0" smtClean="0"/>
              <a:t>’ in your SanDisk pen drive</a:t>
            </a:r>
          </a:p>
          <a:p>
            <a:pPr marL="342900" indent="-342900">
              <a:buFont typeface="+mj-lt"/>
              <a:buAutoNum type="arabicPeriod"/>
            </a:pPr>
            <a:r>
              <a:rPr lang="en-US" dirty="0" smtClean="0"/>
              <a:t>Step 2: </a:t>
            </a:r>
            <a:r>
              <a:rPr lang="en-US" dirty="0"/>
              <a:t>Double click on </a:t>
            </a:r>
            <a:r>
              <a:rPr lang="en-US" dirty="0" smtClean="0"/>
              <a:t>“Mendeley-Desktop-1.15.1-win32” file</a:t>
            </a:r>
          </a:p>
          <a:p>
            <a:pPr marL="342900" indent="-342900">
              <a:buFont typeface="+mj-lt"/>
              <a:buAutoNum type="arabicPeriod"/>
            </a:pPr>
            <a:r>
              <a:rPr lang="en-US" dirty="0"/>
              <a:t>Step 3: </a:t>
            </a:r>
            <a:r>
              <a:rPr lang="en-US" dirty="0" smtClean="0"/>
              <a:t>A dialog box called “User Account Control” appears. Click on YES. </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a:p>
          <a:p>
            <a:endParaRPr lang="en-US" dirty="0"/>
          </a:p>
          <a:p>
            <a:r>
              <a:rPr lang="en-US" dirty="0" smtClean="0"/>
              <a:t>4.   Step 4: </a:t>
            </a:r>
            <a:r>
              <a:rPr lang="en-US" dirty="0" err="1" smtClean="0"/>
              <a:t>Mendeley</a:t>
            </a:r>
            <a:r>
              <a:rPr lang="en-US" dirty="0" smtClean="0"/>
              <a:t> desktop wizard set up opens as shown above. Click on ‘Next’ </a:t>
            </a:r>
            <a:endParaRPr 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363" t="21456" r="31216" b="26535"/>
          <a:stretch/>
        </p:blipFill>
        <p:spPr bwMode="auto">
          <a:xfrm>
            <a:off x="2133600" y="2438400"/>
            <a:ext cx="4868839" cy="380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819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39</a:t>
            </a:fld>
            <a:endParaRPr lang="en-US"/>
          </a:p>
        </p:txBody>
      </p:sp>
      <p:sp>
        <p:nvSpPr>
          <p:cNvPr id="4" name="TextBox 3"/>
          <p:cNvSpPr txBox="1"/>
          <p:nvPr/>
        </p:nvSpPr>
        <p:spPr>
          <a:xfrm>
            <a:off x="0" y="990600"/>
            <a:ext cx="9144000" cy="5078313"/>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a:p>
          <a:p>
            <a:endParaRPr lang="en-US" dirty="0"/>
          </a:p>
          <a:p>
            <a:pPr marL="342900" indent="-342900">
              <a:buAutoNum type="arabicPeriod" startAt="5"/>
            </a:pPr>
            <a:r>
              <a:rPr lang="en-US" dirty="0" smtClean="0"/>
              <a:t>Step </a:t>
            </a:r>
            <a:r>
              <a:rPr lang="en-US" dirty="0"/>
              <a:t>5</a:t>
            </a:r>
            <a:r>
              <a:rPr lang="en-US" dirty="0" smtClean="0"/>
              <a:t>: The License Agreement dialog box appears. Click on ‘I agree’.</a:t>
            </a:r>
          </a:p>
          <a:p>
            <a:pPr marL="342900" indent="-342900">
              <a:buAutoNum type="arabicPeriod" startAt="5"/>
            </a:pPr>
            <a:r>
              <a:rPr lang="en-US" dirty="0" smtClean="0"/>
              <a:t>Step 6: The Choose Install Location dialog box appears. Click on “Next”. The software is stored in C Drives’ Program Files (x86) folder by default.  </a:t>
            </a:r>
            <a:endParaRPr lang="en-US"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3" t="21455" r="31435" b="27286"/>
          <a:stretch/>
        </p:blipFill>
        <p:spPr bwMode="auto">
          <a:xfrm>
            <a:off x="2133600" y="1066800"/>
            <a:ext cx="4813110" cy="374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8492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a:t>
            </a:fld>
            <a:endParaRPr lang="en-US"/>
          </a:p>
        </p:txBody>
      </p:sp>
      <p:sp>
        <p:nvSpPr>
          <p:cNvPr id="4" name="TextBox 3"/>
          <p:cNvSpPr txBox="1"/>
          <p:nvPr/>
        </p:nvSpPr>
        <p:spPr>
          <a:xfrm>
            <a:off x="0" y="838200"/>
            <a:ext cx="9144000" cy="6232475"/>
          </a:xfrm>
          <a:prstGeom prst="rect">
            <a:avLst/>
          </a:prstGeom>
          <a:noFill/>
        </p:spPr>
        <p:txBody>
          <a:bodyPr wrap="square" rtlCol="0">
            <a:spAutoFit/>
          </a:bodyPr>
          <a:lstStyle/>
          <a:p>
            <a:r>
              <a:rPr lang="en-US" sz="2000" dirty="0" smtClean="0"/>
              <a:t>Please follow the steps below to install SPSS on your system:</a:t>
            </a:r>
          </a:p>
          <a:p>
            <a:endParaRPr lang="en-US" sz="1000" dirty="0"/>
          </a:p>
          <a:p>
            <a:pPr marL="342900" indent="-342900">
              <a:buFont typeface="+mj-lt"/>
              <a:buAutoNum type="arabicPeriod"/>
            </a:pPr>
            <a:r>
              <a:rPr lang="en-US" sz="2000" dirty="0" smtClean="0"/>
              <a:t>Step 1:  Open the folder named ‘SPSS v22’ in your SanDisk pen drive</a:t>
            </a:r>
          </a:p>
          <a:p>
            <a:pPr marL="342900" indent="-342900">
              <a:buFont typeface="+mj-lt"/>
              <a:buAutoNum type="arabicPeriod"/>
            </a:pPr>
            <a:r>
              <a:rPr lang="en-US" sz="2000" dirty="0" smtClean="0"/>
              <a:t>Step 2: </a:t>
            </a:r>
            <a:r>
              <a:rPr lang="en-US" sz="2000" dirty="0"/>
              <a:t>Double click on SPSS_Statistics_22_TR_win32_.exe </a:t>
            </a:r>
            <a:r>
              <a:rPr lang="en-US" sz="2000" dirty="0" smtClean="0"/>
              <a:t>file</a:t>
            </a:r>
          </a:p>
          <a:p>
            <a:pPr marL="342900" indent="-342900">
              <a:buFont typeface="+mj-lt"/>
              <a:buAutoNum type="arabicPeriod"/>
            </a:pPr>
            <a:r>
              <a:rPr lang="en-US" sz="2000" dirty="0"/>
              <a:t>Step 3: </a:t>
            </a:r>
            <a:r>
              <a:rPr lang="en-US" sz="2000" dirty="0" smtClean="0"/>
              <a:t>A dialog box shall appear on your screen asking to confirm the requisite changes on your system by the SPSS program. Click on YES. SPSS installation shall start. SPSS </a:t>
            </a:r>
            <a:r>
              <a:rPr lang="en-US" sz="2000" dirty="0" err="1" smtClean="0"/>
              <a:t>InstallShield</a:t>
            </a:r>
            <a:r>
              <a:rPr lang="en-US" sz="2000" dirty="0" smtClean="0"/>
              <a:t> Wizard shall open as shown below. </a:t>
            </a:r>
          </a:p>
          <a:p>
            <a:pPr marL="342900" indent="-342900">
              <a:buFont typeface="+mj-lt"/>
              <a:buAutoNum type="arabicPeriod"/>
            </a:pPr>
            <a:endParaRPr lang="en-US" sz="2000" dirty="0"/>
          </a:p>
          <a:p>
            <a:pPr marL="342900" indent="-342900">
              <a:buFont typeface="+mj-lt"/>
              <a:buAutoNum type="arabicPeriod"/>
            </a:pPr>
            <a:endParaRPr lang="en-US" sz="2000" dirty="0" smtClean="0"/>
          </a:p>
          <a:p>
            <a:pPr marL="342900" indent="-342900">
              <a:buFont typeface="+mj-lt"/>
              <a:buAutoNum type="arabicPeriod"/>
            </a:pPr>
            <a:endParaRPr lang="en-US" sz="2000" dirty="0"/>
          </a:p>
          <a:p>
            <a:pPr marL="342900" indent="-342900">
              <a:buFont typeface="+mj-lt"/>
              <a:buAutoNum type="arabicPeriod"/>
            </a:pPr>
            <a:endParaRPr lang="en-US" sz="2000" dirty="0" smtClean="0"/>
          </a:p>
          <a:p>
            <a:pPr marL="342900" indent="-342900">
              <a:buFont typeface="+mj-lt"/>
              <a:buAutoNum type="arabicPeriod"/>
            </a:pPr>
            <a:endParaRPr lang="en-US" sz="2000" dirty="0"/>
          </a:p>
          <a:p>
            <a:pPr marL="342900" indent="-342900">
              <a:buFont typeface="+mj-lt"/>
              <a:buAutoNum type="arabicPeriod"/>
            </a:pPr>
            <a:endParaRPr lang="en-US" sz="2000" dirty="0" smtClean="0"/>
          </a:p>
          <a:p>
            <a:pPr marL="342900" indent="-342900">
              <a:buFont typeface="+mj-lt"/>
              <a:buAutoNum type="arabicPeriod"/>
            </a:pPr>
            <a:endParaRPr lang="en-US" sz="2000" dirty="0"/>
          </a:p>
          <a:p>
            <a:pPr marL="342900" indent="-342900">
              <a:buFont typeface="+mj-lt"/>
              <a:buAutoNum type="arabicPeriod"/>
            </a:pPr>
            <a:endParaRPr lang="en-US" sz="2000" dirty="0" smtClean="0"/>
          </a:p>
          <a:p>
            <a:pPr marL="342900" indent="-342900">
              <a:buFont typeface="+mj-lt"/>
              <a:buAutoNum type="arabicPeriod"/>
            </a:pPr>
            <a:endParaRPr lang="en-US" sz="2000" dirty="0"/>
          </a:p>
          <a:p>
            <a:pPr marL="342900" indent="-342900">
              <a:buFont typeface="+mj-lt"/>
              <a:buAutoNum type="arabicPeriod"/>
            </a:pPr>
            <a:endParaRPr lang="en-US" sz="2000" dirty="0" smtClean="0"/>
          </a:p>
          <a:p>
            <a:pPr marL="342900" indent="-342900">
              <a:buFont typeface="+mj-lt"/>
              <a:buAutoNum type="arabicPeriod"/>
            </a:pPr>
            <a:endParaRPr lang="en-US" sz="2000" dirty="0" smtClean="0"/>
          </a:p>
          <a:p>
            <a:pPr marL="342900" indent="-342900">
              <a:buFont typeface="+mj-lt"/>
              <a:buAutoNum type="arabicPeriod"/>
            </a:pPr>
            <a:endParaRPr lang="en-US" sz="100" dirty="0"/>
          </a:p>
          <a:p>
            <a:pPr marL="342900" indent="-342900">
              <a:buFont typeface="+mj-lt"/>
              <a:buAutoNum type="arabicPeriod"/>
            </a:pPr>
            <a:endParaRPr lang="en-US" sz="2000" dirty="0"/>
          </a:p>
          <a:p>
            <a:pPr marL="342900" indent="-342900">
              <a:buFont typeface="+mj-lt"/>
              <a:buAutoNum type="arabicPeriod"/>
            </a:pPr>
            <a:r>
              <a:rPr lang="en-US" sz="2000" dirty="0" smtClean="0"/>
              <a:t>Step 4: Click on ‘Next’ </a:t>
            </a:r>
            <a:endParaRPr lang="en-US" sz="2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258" t="22015" r="31618" b="27519"/>
          <a:stretch/>
        </p:blipFill>
        <p:spPr bwMode="auto">
          <a:xfrm>
            <a:off x="2286000" y="2971800"/>
            <a:ext cx="4386734"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9308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40</a:t>
            </a:fld>
            <a:endParaRPr lang="en-US"/>
          </a:p>
        </p:txBody>
      </p:sp>
      <p:sp>
        <p:nvSpPr>
          <p:cNvPr id="4" name="TextBox 3"/>
          <p:cNvSpPr txBox="1"/>
          <p:nvPr/>
        </p:nvSpPr>
        <p:spPr>
          <a:xfrm>
            <a:off x="0" y="990600"/>
            <a:ext cx="9144000" cy="5078313"/>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a:p>
          <a:p>
            <a:endParaRPr lang="en-US" dirty="0" smtClean="0"/>
          </a:p>
          <a:p>
            <a:pPr marL="342900" indent="-342900">
              <a:buAutoNum type="arabicPeriod" startAt="7"/>
            </a:pPr>
            <a:r>
              <a:rPr lang="en-US" dirty="0" smtClean="0"/>
              <a:t>Step 7: The Start Menu Folder dialog box appears as shown above. Click on “Install”. The installation begins.</a:t>
            </a:r>
          </a:p>
          <a:p>
            <a:endParaRPr lang="en-US" dirty="0" smtClean="0"/>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0896" r="32012" b="27805"/>
          <a:stretch/>
        </p:blipFill>
        <p:spPr bwMode="auto">
          <a:xfrm>
            <a:off x="2209800" y="990600"/>
            <a:ext cx="4751696" cy="37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1651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41</a:t>
            </a:fld>
            <a:endParaRPr lang="en-US"/>
          </a:p>
        </p:txBody>
      </p:sp>
      <p:sp>
        <p:nvSpPr>
          <p:cNvPr id="4" name="TextBox 3"/>
          <p:cNvSpPr txBox="1"/>
          <p:nvPr/>
        </p:nvSpPr>
        <p:spPr>
          <a:xfrm>
            <a:off x="0" y="990600"/>
            <a:ext cx="9144000" cy="4524315"/>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smtClean="0"/>
          </a:p>
          <a:p>
            <a:endParaRPr lang="en-US" dirty="0"/>
          </a:p>
          <a:p>
            <a:r>
              <a:rPr lang="en-US" dirty="0" smtClean="0"/>
              <a:t>8.   Step 8: The set up completion dialog box appears. Click on ‘Finish’. </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3" t="21829" r="31470" b="27519"/>
          <a:stretch/>
        </p:blipFill>
        <p:spPr bwMode="auto">
          <a:xfrm>
            <a:off x="2201839" y="1066800"/>
            <a:ext cx="4808561" cy="370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23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42</a:t>
            </a:fld>
            <a:endParaRPr lang="en-US"/>
          </a:p>
        </p:txBody>
      </p:sp>
      <p:sp>
        <p:nvSpPr>
          <p:cNvPr id="4" name="TextBox 3"/>
          <p:cNvSpPr txBox="1"/>
          <p:nvPr/>
        </p:nvSpPr>
        <p:spPr>
          <a:xfrm>
            <a:off x="0" y="990600"/>
            <a:ext cx="9144000" cy="5078313"/>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smtClean="0"/>
          </a:p>
          <a:p>
            <a:endParaRPr lang="en-US" dirty="0" smtClean="0"/>
          </a:p>
          <a:p>
            <a:endParaRPr lang="en-US" dirty="0"/>
          </a:p>
          <a:p>
            <a:r>
              <a:rPr lang="en-US" dirty="0"/>
              <a:t>9</a:t>
            </a:r>
            <a:r>
              <a:rPr lang="en-US" dirty="0" smtClean="0"/>
              <a:t>.   Step 9: The Welcome to </a:t>
            </a:r>
            <a:r>
              <a:rPr lang="en-US" dirty="0" err="1" smtClean="0"/>
              <a:t>Mendeley</a:t>
            </a:r>
            <a:r>
              <a:rPr lang="en-US" dirty="0" smtClean="0"/>
              <a:t> window appears. Click on “Register” on the bottom left. Now, you should be connected to the internet to make your account on </a:t>
            </a:r>
            <a:r>
              <a:rPr lang="en-US" dirty="0" err="1" smtClean="0"/>
              <a:t>Mendeley</a:t>
            </a:r>
            <a:r>
              <a:rPr lang="en-US" dirty="0" smtClean="0"/>
              <a:t>. </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007" t="11459" r="27895" b="20258"/>
          <a:stretch/>
        </p:blipFill>
        <p:spPr bwMode="auto">
          <a:xfrm>
            <a:off x="2209800" y="990600"/>
            <a:ext cx="4975746" cy="433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052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43</a:t>
            </a:fld>
            <a:endParaRPr lang="en-US"/>
          </a:p>
        </p:txBody>
      </p:sp>
      <p:sp>
        <p:nvSpPr>
          <p:cNvPr id="4" name="TextBox 3"/>
          <p:cNvSpPr txBox="1"/>
          <p:nvPr/>
        </p:nvSpPr>
        <p:spPr>
          <a:xfrm>
            <a:off x="0" y="990600"/>
            <a:ext cx="9144000" cy="5355312"/>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smtClean="0"/>
          </a:p>
          <a:p>
            <a:endParaRPr lang="en-US" dirty="0" smtClean="0"/>
          </a:p>
          <a:p>
            <a:endParaRPr lang="en-US" dirty="0" smtClean="0"/>
          </a:p>
          <a:p>
            <a:endParaRPr lang="en-US" dirty="0"/>
          </a:p>
          <a:p>
            <a:r>
              <a:rPr lang="en-US" dirty="0" smtClean="0"/>
              <a:t>10.   Step 10: If you are connected to the internet, you shall be taken to the registration window as shown above. Fill in your details. Click on ‘Continue’.</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27" t="23694" r="27773" b="14101"/>
          <a:stretch/>
        </p:blipFill>
        <p:spPr bwMode="auto">
          <a:xfrm>
            <a:off x="1752600" y="936009"/>
            <a:ext cx="5972033" cy="455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8301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44</a:t>
            </a:fld>
            <a:endParaRPr lang="en-US"/>
          </a:p>
        </p:txBody>
      </p:sp>
      <p:sp>
        <p:nvSpPr>
          <p:cNvPr id="4" name="TextBox 3"/>
          <p:cNvSpPr txBox="1"/>
          <p:nvPr/>
        </p:nvSpPr>
        <p:spPr>
          <a:xfrm>
            <a:off x="0" y="990600"/>
            <a:ext cx="9144000" cy="5355312"/>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smtClean="0"/>
          </a:p>
          <a:p>
            <a:endParaRPr lang="en-US" dirty="0" smtClean="0"/>
          </a:p>
          <a:p>
            <a:endParaRPr lang="en-US" dirty="0" smtClean="0"/>
          </a:p>
          <a:p>
            <a:endParaRPr lang="en-US" dirty="0"/>
          </a:p>
          <a:p>
            <a:r>
              <a:rPr lang="en-US" dirty="0" smtClean="0"/>
              <a:t>11.   Step 11: The window as shown above appears. Select your field of study and Academic Status. Click on ‘Create Account’.</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804" t="31903" r="28428" b="10557"/>
          <a:stretch/>
        </p:blipFill>
        <p:spPr bwMode="auto">
          <a:xfrm>
            <a:off x="1665027" y="1124803"/>
            <a:ext cx="5954973" cy="420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786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err="1" smtClean="0"/>
              <a:t>Mendeley</a:t>
            </a:r>
            <a:r>
              <a:rPr lang="en-US" sz="4400" b="1" dirty="0" smtClean="0"/>
              <a:t>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45</a:t>
            </a:fld>
            <a:endParaRPr lang="en-US"/>
          </a:p>
        </p:txBody>
      </p:sp>
      <p:sp>
        <p:nvSpPr>
          <p:cNvPr id="4" name="TextBox 3"/>
          <p:cNvSpPr txBox="1"/>
          <p:nvPr/>
        </p:nvSpPr>
        <p:spPr>
          <a:xfrm>
            <a:off x="0" y="990600"/>
            <a:ext cx="9144000" cy="5909310"/>
          </a:xfrm>
          <a:prstGeom prst="rect">
            <a:avLst/>
          </a:prstGeom>
          <a:noFill/>
        </p:spPr>
        <p:txBody>
          <a:bodyPr wrap="square" rtlCol="0">
            <a:spAutoFit/>
          </a:bodyPr>
          <a:lstStyle/>
          <a:p>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endParaRPr lang="en-US" dirty="0" smtClean="0"/>
          </a:p>
          <a:p>
            <a:endParaRPr lang="en-US" dirty="0" smtClean="0"/>
          </a:p>
          <a:p>
            <a:endParaRPr lang="en-US" dirty="0" smtClean="0"/>
          </a:p>
          <a:p>
            <a:endParaRPr lang="en-US" dirty="0"/>
          </a:p>
          <a:p>
            <a:pPr marL="342900" indent="-342900">
              <a:buAutoNum type="arabicPeriod" startAt="12"/>
            </a:pPr>
            <a:r>
              <a:rPr lang="en-US" dirty="0" smtClean="0"/>
              <a:t>Step 12: The window as shown above appears. Type in and </a:t>
            </a:r>
            <a:r>
              <a:rPr lang="en-US" dirty="0"/>
              <a:t>s</a:t>
            </a:r>
            <a:r>
              <a:rPr lang="en-US" dirty="0" smtClean="0"/>
              <a:t>elect your Academic Institution. Click on “Save and Continue”. Your account has been created.</a:t>
            </a:r>
          </a:p>
          <a:p>
            <a:pPr marL="342900" indent="-342900">
              <a:buAutoNum type="arabicPeriod" startAt="12"/>
            </a:pPr>
            <a:r>
              <a:rPr lang="en-US" dirty="0" smtClean="0"/>
              <a:t>Step 13. Go to the </a:t>
            </a:r>
            <a:r>
              <a:rPr lang="en-US" dirty="0" err="1" smtClean="0"/>
              <a:t>Mendeley</a:t>
            </a:r>
            <a:r>
              <a:rPr lang="en-US" dirty="0" smtClean="0"/>
              <a:t> Icon on your desktop. Double click on it and enter your email id and password. Click on Sign In. (You should be connected to internet to open </a:t>
            </a:r>
            <a:r>
              <a:rPr lang="en-US" dirty="0" err="1" smtClean="0"/>
              <a:t>Mendeley</a:t>
            </a:r>
            <a:r>
              <a:rPr lang="en-US" dirty="0" smtClean="0"/>
              <a:t>).</a:t>
            </a:r>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489" t="16978" r="26671" b="22627"/>
          <a:stretch/>
        </p:blipFill>
        <p:spPr bwMode="auto">
          <a:xfrm>
            <a:off x="1600200" y="1068357"/>
            <a:ext cx="6224516" cy="441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9991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ctrTitle"/>
          </p:nvPr>
        </p:nvSpPr>
        <p:spPr>
          <a:xfrm>
            <a:off x="228600" y="304800"/>
            <a:ext cx="8610600" cy="3733800"/>
          </a:xfrm>
          <a:solidFill>
            <a:schemeClr val="bg1"/>
          </a:solidFill>
        </p:spPr>
        <p:txBody>
          <a:bodyPr/>
          <a:lstStyle/>
          <a:p>
            <a:pPr algn="l"/>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Wish you all the best…</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1050" dirty="0" smtClean="0">
                <a:effectLst>
                  <a:outerShdw blurRad="38100" dist="38100" dir="2700000" algn="tl">
                    <a:srgbClr val="000000">
                      <a:alpha val="43137"/>
                    </a:srgbClr>
                  </a:outerShdw>
                </a:effectLst>
              </a:rPr>
              <a:t/>
            </a:r>
            <a:br>
              <a:rPr lang="en-US" sz="1050" dirty="0" smtClean="0">
                <a:effectLst>
                  <a:outerShdw blurRad="38100" dist="38100" dir="2700000" algn="tl">
                    <a:srgbClr val="000000">
                      <a:alpha val="43137"/>
                    </a:srgbClr>
                  </a:outerShdw>
                </a:effectLst>
              </a:rPr>
            </a:br>
            <a:endParaRPr lang="en-US" sz="4400" dirty="0">
              <a:effectLst>
                <a:outerShdw blurRad="38100" dist="38100" dir="2700000" algn="tl">
                  <a:srgbClr val="000000">
                    <a:alpha val="43137"/>
                  </a:srgbClr>
                </a:outerShdw>
              </a:effectLst>
            </a:endParaRPr>
          </a:p>
        </p:txBody>
      </p:sp>
      <p:pic>
        <p:nvPicPr>
          <p:cNvPr id="1026" name="Picture 2" descr="http://cdn2.pitchfork.com/features/9136/f13a05ab.jpg"/>
          <p:cNvPicPr>
            <a:picLocks noChangeAspect="1" noChangeArrowheads="1"/>
          </p:cNvPicPr>
          <p:nvPr/>
        </p:nvPicPr>
        <p:blipFill>
          <a:blip r:embed="rId2"/>
          <a:srcRect l="9836" t="14634" r="8197" b="17073"/>
          <a:stretch>
            <a:fillRect/>
          </a:stretch>
        </p:blipFill>
        <p:spPr bwMode="auto">
          <a:xfrm>
            <a:off x="0" y="0"/>
            <a:ext cx="3581400" cy="1752600"/>
          </a:xfrm>
          <a:prstGeom prst="rect">
            <a:avLst/>
          </a:prstGeom>
          <a:noFill/>
        </p:spPr>
      </p:pic>
      <p:sp>
        <p:nvSpPr>
          <p:cNvPr id="4" name="TextBox 3"/>
          <p:cNvSpPr txBox="1"/>
          <p:nvPr/>
        </p:nvSpPr>
        <p:spPr>
          <a:xfrm>
            <a:off x="1752600" y="3200400"/>
            <a:ext cx="7010400" cy="2800767"/>
          </a:xfrm>
          <a:prstGeom prst="rect">
            <a:avLst/>
          </a:prstGeom>
          <a:noFill/>
        </p:spPr>
        <p:txBody>
          <a:bodyPr wrap="square" rtlCol="0">
            <a:spAutoFit/>
          </a:bodyPr>
          <a:lstStyle/>
          <a:p>
            <a:r>
              <a:rPr lang="en-US" sz="4400" kern="0" dirty="0" smtClean="0">
                <a:solidFill>
                  <a:srgbClr val="002060"/>
                </a:solidFill>
                <a:effectLst>
                  <a:outerShdw blurRad="38100" dist="38100" dir="2700000" algn="tl">
                    <a:srgbClr val="000000">
                      <a:alpha val="43137"/>
                    </a:srgbClr>
                  </a:outerShdw>
                </a:effectLst>
                <a:latin typeface="Arial Rounded MT Bold" pitchFamily="34" charset="0"/>
                <a:ea typeface="+mj-ea"/>
              </a:rPr>
              <a:t>Enjoy working with the software and leverage their capabilities for your advantage!</a:t>
            </a:r>
            <a:endParaRPr lang="en-US" dirty="0"/>
          </a:p>
        </p:txBody>
      </p:sp>
      <p:sp>
        <p:nvSpPr>
          <p:cNvPr id="5" name="TextBox 4"/>
          <p:cNvSpPr txBox="1"/>
          <p:nvPr/>
        </p:nvSpPr>
        <p:spPr>
          <a:xfrm>
            <a:off x="1752600" y="3200400"/>
            <a:ext cx="7010400" cy="2800767"/>
          </a:xfrm>
          <a:prstGeom prst="rect">
            <a:avLst/>
          </a:prstGeom>
          <a:noFill/>
        </p:spPr>
        <p:txBody>
          <a:bodyPr wrap="square" rtlCol="0">
            <a:spAutoFit/>
          </a:bodyPr>
          <a:lstStyle/>
          <a:p>
            <a:r>
              <a:rPr lang="en-US" sz="4400" kern="0" dirty="0" smtClean="0">
                <a:solidFill>
                  <a:srgbClr val="00B0F0"/>
                </a:solidFill>
                <a:effectLst>
                  <a:outerShdw blurRad="38100" dist="38100" dir="2700000" algn="tl">
                    <a:srgbClr val="000000">
                      <a:alpha val="43137"/>
                    </a:srgbClr>
                  </a:outerShdw>
                </a:effectLst>
                <a:latin typeface="Arial Rounded MT Bold" pitchFamily="34" charset="0"/>
                <a:ea typeface="+mj-ea"/>
              </a:rPr>
              <a:t>Enjoy working with the software and leverage their capabilities for your advantage!</a:t>
            </a:r>
            <a:endParaRPr lang="en-US" dirty="0">
              <a:solidFill>
                <a:srgbClr val="00B0F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D857940-2977-481F-B5AB-04C860BD796D}" type="slidenum">
              <a:rPr lang="en-US" smtClean="0"/>
              <a:pPr/>
              <a:t>47</a:t>
            </a:fld>
            <a:endParaRPr lang="en-US"/>
          </a:p>
        </p:txBody>
      </p:sp>
      <p:pic>
        <p:nvPicPr>
          <p:cNvPr id="3" name="Picture 24" descr="Thank You"/>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5</a:t>
            </a:fld>
            <a:endParaRPr lang="en-US"/>
          </a:p>
        </p:txBody>
      </p:sp>
      <p:sp>
        <p:nvSpPr>
          <p:cNvPr id="4" name="TextBox 3"/>
          <p:cNvSpPr txBox="1"/>
          <p:nvPr/>
        </p:nvSpPr>
        <p:spPr>
          <a:xfrm>
            <a:off x="0" y="1066800"/>
            <a:ext cx="9144000" cy="4708981"/>
          </a:xfrm>
          <a:prstGeom prst="rect">
            <a:avLst/>
          </a:prstGeom>
          <a:noFill/>
        </p:spPr>
        <p:txBody>
          <a:bodyPr wrap="square" rtlCol="0">
            <a:spAutoFit/>
          </a:bodyPr>
          <a:lstStyle/>
          <a:p>
            <a:r>
              <a:rPr lang="en-US" sz="2000" dirty="0" smtClean="0"/>
              <a:t>  </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5. Step </a:t>
            </a:r>
            <a:r>
              <a:rPr lang="en-US" sz="2000" dirty="0"/>
              <a:t>5</a:t>
            </a:r>
            <a:r>
              <a:rPr lang="en-US" sz="2000" dirty="0" smtClean="0"/>
              <a:t>: Select the radio button “Authorized user license”. Click on ‘Next’</a:t>
            </a:r>
          </a:p>
          <a:p>
            <a:endParaRPr lang="en-US" sz="2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1642" r="31583" b="27689"/>
          <a:stretch/>
        </p:blipFill>
        <p:spPr bwMode="auto">
          <a:xfrm>
            <a:off x="2279176" y="990600"/>
            <a:ext cx="4807424" cy="370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9027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6</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6</a:t>
            </a:r>
            <a:r>
              <a:rPr lang="en-US" dirty="0" smtClean="0"/>
              <a:t>. Step </a:t>
            </a:r>
            <a:r>
              <a:rPr lang="en-US" dirty="0"/>
              <a:t>6</a:t>
            </a:r>
            <a:r>
              <a:rPr lang="en-US" dirty="0" smtClean="0"/>
              <a:t>: The license agreement dialog box as shown above shall appear. Select the radio button “I accept the terms in the license agreement.” Click on ‘Next’</a:t>
            </a:r>
          </a:p>
          <a:p>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3" t="21269" r="31085" b="26694"/>
          <a:stretch/>
        </p:blipFill>
        <p:spPr bwMode="auto">
          <a:xfrm>
            <a:off x="1999397" y="994012"/>
            <a:ext cx="4858603" cy="380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9376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7</a:t>
            </a:fld>
            <a:endParaRPr lang="en-US"/>
          </a:p>
        </p:txBody>
      </p:sp>
      <p:sp>
        <p:nvSpPr>
          <p:cNvPr id="4" name="TextBox 3"/>
          <p:cNvSpPr txBox="1"/>
          <p:nvPr/>
        </p:nvSpPr>
        <p:spPr>
          <a:xfrm>
            <a:off x="0" y="1066800"/>
            <a:ext cx="9144000" cy="5324535"/>
          </a:xfrm>
          <a:prstGeom prst="rect">
            <a:avLst/>
          </a:prstGeom>
          <a:noFill/>
        </p:spPr>
        <p:txBody>
          <a:bodyPr wrap="square" rtlCol="0">
            <a:spAutoFit/>
          </a:bodyPr>
          <a:lstStyle/>
          <a:p>
            <a:r>
              <a:rPr lang="en-US" sz="2000" dirty="0" smtClean="0"/>
              <a:t>  </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7. Step </a:t>
            </a:r>
            <a:r>
              <a:rPr lang="en-US" sz="2000" dirty="0"/>
              <a:t>7</a:t>
            </a:r>
            <a:r>
              <a:rPr lang="en-US" sz="2000" dirty="0" smtClean="0"/>
              <a:t>: The Customer Information dialog box as shown above shall appear. Click on ‘Next’</a:t>
            </a:r>
          </a:p>
          <a:p>
            <a:endParaRPr lang="en-US" sz="20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68" t="21829" r="31374" b="28125"/>
          <a:stretch/>
        </p:blipFill>
        <p:spPr bwMode="auto">
          <a:xfrm>
            <a:off x="2175681" y="1063388"/>
            <a:ext cx="4834719" cy="366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0273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8</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8</a:t>
            </a:r>
            <a:r>
              <a:rPr lang="en-US" dirty="0" smtClean="0"/>
              <a:t>. Step </a:t>
            </a:r>
            <a:r>
              <a:rPr lang="en-US" dirty="0"/>
              <a:t>8</a:t>
            </a:r>
            <a:r>
              <a:rPr lang="en-US" dirty="0" smtClean="0"/>
              <a:t>: The Language dialog box as shown above shall appear. English shall be automatically installed. Click on ‘Next’</a:t>
            </a:r>
          </a:p>
          <a:p>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3" t="21642" r="31443" b="28557"/>
          <a:stretch/>
        </p:blipFill>
        <p:spPr bwMode="auto">
          <a:xfrm>
            <a:off x="2046027" y="990600"/>
            <a:ext cx="4811973" cy="36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5294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759"/>
            <a:ext cx="9144000" cy="769441"/>
          </a:xfrm>
          <a:prstGeom prst="rect">
            <a:avLst/>
          </a:prstGeom>
          <a:solidFill>
            <a:schemeClr val="accent2">
              <a:lumMod val="60000"/>
              <a:lumOff val="40000"/>
            </a:schemeClr>
          </a:solidFill>
          <a:ln>
            <a:solidFill>
              <a:schemeClr val="accent1">
                <a:lumMod val="60000"/>
                <a:lumOff val="40000"/>
              </a:schemeClr>
            </a:solidFill>
          </a:ln>
          <a:effectLst>
            <a:glow rad="139700">
              <a:schemeClr val="accent6">
                <a:satMod val="175000"/>
                <a:alpha val="40000"/>
              </a:schemeClr>
            </a:glow>
          </a:effectLst>
          <a:scene3d>
            <a:camera prst="orthographicFront"/>
            <a:lightRig rig="threePt" dir="t"/>
          </a:scene3d>
          <a:sp3d>
            <a:bevelT prst="convex"/>
          </a:sp3d>
        </p:spPr>
        <p:txBody>
          <a:bodyPr wrap="square" rtlCol="0">
            <a:spAutoFit/>
          </a:bodyPr>
          <a:lstStyle/>
          <a:p>
            <a:pPr algn="ctr"/>
            <a:r>
              <a:rPr lang="en-US" sz="4400" b="1" dirty="0" smtClean="0"/>
              <a:t>SPSS Installation</a:t>
            </a:r>
            <a:endParaRPr lang="en-US" sz="4400" b="1" dirty="0"/>
          </a:p>
        </p:txBody>
      </p:sp>
      <p:sp>
        <p:nvSpPr>
          <p:cNvPr id="5" name="Slide Number Placeholder 4"/>
          <p:cNvSpPr>
            <a:spLocks noGrp="1"/>
          </p:cNvSpPr>
          <p:nvPr>
            <p:ph type="sldNum" sz="quarter" idx="12"/>
          </p:nvPr>
        </p:nvSpPr>
        <p:spPr/>
        <p:txBody>
          <a:bodyPr/>
          <a:lstStyle/>
          <a:p>
            <a:fld id="{ED857940-2977-481F-B5AB-04C860BD796D}" type="slidenum">
              <a:rPr lang="en-US" smtClean="0"/>
              <a:pPr/>
              <a:t>9</a:t>
            </a:fld>
            <a:endParaRPr lang="en-US"/>
          </a:p>
        </p:txBody>
      </p:sp>
      <p:sp>
        <p:nvSpPr>
          <p:cNvPr id="4" name="TextBox 3"/>
          <p:cNvSpPr txBox="1"/>
          <p:nvPr/>
        </p:nvSpPr>
        <p:spPr>
          <a:xfrm>
            <a:off x="0" y="1066800"/>
            <a:ext cx="9144000" cy="5078313"/>
          </a:xfrm>
          <a:prstGeom prst="rect">
            <a:avLst/>
          </a:prstGeom>
          <a:noFill/>
        </p:spPr>
        <p:txBody>
          <a:bodyPr wrap="square" rtlCol="0">
            <a:spAutoFit/>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9</a:t>
            </a:r>
            <a:r>
              <a:rPr lang="en-US" dirty="0" smtClean="0"/>
              <a:t>. Step </a:t>
            </a:r>
            <a:r>
              <a:rPr lang="en-US" dirty="0"/>
              <a:t>9</a:t>
            </a:r>
            <a:r>
              <a:rPr lang="en-US" dirty="0" smtClean="0"/>
              <a:t>: The Assistive Technology dialog box as shown above shall appear. </a:t>
            </a:r>
            <a:r>
              <a:rPr lang="en-US" dirty="0"/>
              <a:t> </a:t>
            </a:r>
            <a:r>
              <a:rPr lang="en-US" dirty="0" smtClean="0"/>
              <a:t>Select ‘Yes’. Click on ‘Next’</a:t>
            </a:r>
          </a:p>
          <a:p>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3" t="21642" r="31190" b="27661"/>
          <a:stretch/>
        </p:blipFill>
        <p:spPr bwMode="auto">
          <a:xfrm>
            <a:off x="2241645" y="1092029"/>
            <a:ext cx="4844955" cy="370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64775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20000"/>
        </a:solidFill>
        <a:ln>
          <a:solidFill>
            <a:srgbClr val="C00000"/>
          </a:solidFill>
        </a:ln>
      </a:spPr>
      <a:bodyPr rtlCol="0" anchor="ctr"/>
      <a:lstStyle>
        <a:defPPr algn="ctr">
          <a:defRPr dirty="0" smtClean="0">
            <a:latin typeface="Segoe Print"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2399</Words>
  <Application>Microsoft Office PowerPoint</Application>
  <PresentationFormat>On-screen Show (4:3)</PresentationFormat>
  <Paragraphs>827</Paragraphs>
  <Slides>47</Slides>
  <Notes>40</Notes>
  <HiddenSlides>0</HiddenSlides>
  <MMClips>0</MMClips>
  <ScaleCrop>false</ScaleCrop>
  <HeadingPairs>
    <vt:vector size="4" baseType="variant">
      <vt:variant>
        <vt:lpstr>Theme</vt:lpstr>
      </vt:variant>
      <vt:variant>
        <vt:i4>3</vt:i4>
      </vt:variant>
      <vt:variant>
        <vt:lpstr>Slide Titles</vt:lpstr>
      </vt:variant>
      <vt:variant>
        <vt:i4>47</vt:i4>
      </vt:variant>
    </vt:vector>
  </HeadingPairs>
  <TitlesOfParts>
    <vt:vector size="50" baseType="lpstr">
      <vt:lpstr>Office Theme</vt:lpstr>
      <vt:lpstr>Diseño predeterminado</vt:lpstr>
      <vt:lpstr>1_Office Theme</vt:lpstr>
      <vt:lpstr>PowerPoint Presentation</vt:lpstr>
      <vt:lpstr>PowerPoint Presentation</vt:lpstr>
      <vt:lpstr>SPSS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EViews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STATA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Mendeley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Wish you all the best…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Divya</dc:creator>
  <cp:lastModifiedBy>Prateek Bedi</cp:lastModifiedBy>
  <cp:revision>57</cp:revision>
  <dcterms:created xsi:type="dcterms:W3CDTF">2015-08-16T11:55:53Z</dcterms:created>
  <dcterms:modified xsi:type="dcterms:W3CDTF">2015-11-15T15:37:19Z</dcterms:modified>
</cp:coreProperties>
</file>